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handoutMasterIdLst>
    <p:handoutMasterId r:id="rId36"/>
  </p:handoutMasterIdLst>
  <p:sldIdLst>
    <p:sldId id="256" r:id="rId7"/>
    <p:sldId id="261" r:id="rId8"/>
    <p:sldId id="267" r:id="rId9"/>
    <p:sldId id="265" r:id="rId10"/>
    <p:sldId id="264" r:id="rId11"/>
    <p:sldId id="262" r:id="rId12"/>
    <p:sldId id="292" r:id="rId13"/>
    <p:sldId id="270" r:id="rId14"/>
    <p:sldId id="271" r:id="rId15"/>
    <p:sldId id="263" r:id="rId16"/>
    <p:sldId id="273" r:id="rId17"/>
    <p:sldId id="274" r:id="rId18"/>
    <p:sldId id="275" r:id="rId19"/>
    <p:sldId id="276" r:id="rId20"/>
    <p:sldId id="279" r:id="rId21"/>
    <p:sldId id="277" r:id="rId22"/>
    <p:sldId id="278" r:id="rId23"/>
    <p:sldId id="280" r:id="rId24"/>
    <p:sldId id="281" r:id="rId25"/>
    <p:sldId id="282" r:id="rId26"/>
    <p:sldId id="283" r:id="rId27"/>
    <p:sldId id="284" r:id="rId28"/>
    <p:sldId id="285" r:id="rId29"/>
    <p:sldId id="287" r:id="rId30"/>
    <p:sldId id="289" r:id="rId31"/>
    <p:sldId id="290" r:id="rId32"/>
    <p:sldId id="291" r:id="rId33"/>
    <p:sldId id="268" r:id="rId34"/>
    <p:sldId id="294"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8" autoAdjust="0"/>
    <p:restoredTop sz="94660"/>
  </p:normalViewPr>
  <p:slideViewPr>
    <p:cSldViewPr snapToGrid="0">
      <p:cViewPr varScale="1">
        <p:scale>
          <a:sx n="71" d="100"/>
          <a:sy n="71" d="100"/>
        </p:scale>
        <p:origin x="114" y="7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F41633-117D-4D38-920F-EB231DA4414A}" type="datetimeFigureOut">
              <a:rPr lang="en-US" smtClean="0"/>
              <a:t>2/6/2020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5D2CB1-7E87-428C-A97F-8904C1E55C72}" type="slidenum">
              <a:rPr lang="en-US" smtClean="0"/>
              <a:t>‹#›</a:t>
            </a:fld>
            <a:endParaRPr lang="en-US"/>
          </a:p>
        </p:txBody>
      </p:sp>
    </p:spTree>
    <p:extLst>
      <p:ext uri="{BB962C8B-B14F-4D97-AF65-F5344CB8AC3E}">
        <p14:creationId xmlns:p14="http://schemas.microsoft.com/office/powerpoint/2010/main" val="16676338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5428"/>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31510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611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00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713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140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3068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4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853968"/>
            <a:ext cx="3932237" cy="1003533"/>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853968"/>
            <a:ext cx="6172200" cy="40070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860646"/>
            <a:ext cx="3932237" cy="30083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4804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656825"/>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1656825"/>
            <a:ext cx="6172200" cy="420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3257026"/>
            <a:ext cx="3932237" cy="26119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881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527976"/>
            <a:ext cx="10515600" cy="910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617364"/>
            <a:ext cx="10515600" cy="39512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0"/>
            <a:ext cx="12192000" cy="13485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838200" y="202462"/>
            <a:ext cx="4270080" cy="943664"/>
          </a:xfrm>
          <a:prstGeom prst="rect">
            <a:avLst/>
          </a:prstGeom>
        </p:spPr>
      </p:pic>
    </p:spTree>
    <p:extLst>
      <p:ext uri="{BB962C8B-B14F-4D97-AF65-F5344CB8AC3E}">
        <p14:creationId xmlns:p14="http://schemas.microsoft.com/office/powerpoint/2010/main" val="23659329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5886" y="1835428"/>
            <a:ext cx="10221238" cy="2387600"/>
          </a:xfrm>
        </p:spPr>
        <p:txBody>
          <a:bodyPr anchor="t"/>
          <a:lstStyle/>
          <a:p>
            <a:pPr algn="l"/>
            <a:r>
              <a:rPr lang="en-US" dirty="0"/>
              <a:t>Alternative Voting Stakeholder Group	</a:t>
            </a:r>
          </a:p>
        </p:txBody>
      </p:sp>
      <p:sp>
        <p:nvSpPr>
          <p:cNvPr id="3" name="Subtitle 2"/>
          <p:cNvSpPr>
            <a:spLocks noGrp="1"/>
          </p:cNvSpPr>
          <p:nvPr>
            <p:ph type="subTitle" idx="1"/>
          </p:nvPr>
        </p:nvSpPr>
        <p:spPr>
          <a:xfrm>
            <a:off x="526093" y="4315103"/>
            <a:ext cx="10797436" cy="1655762"/>
          </a:xfrm>
        </p:spPr>
        <p:txBody>
          <a:bodyPr>
            <a:normAutofit/>
          </a:bodyPr>
          <a:lstStyle/>
          <a:p>
            <a:pPr algn="l"/>
            <a:r>
              <a:rPr lang="en-US" sz="2800" dirty="0"/>
              <a:t>February 6, 2020 Public Meeting</a:t>
            </a:r>
          </a:p>
          <a:p>
            <a:pPr algn="l"/>
            <a:r>
              <a:rPr lang="en-US" sz="2800" dirty="0"/>
              <a:t>Dwight Shellman, County Regulation and Support Manager</a:t>
            </a:r>
          </a:p>
          <a:p>
            <a:pPr algn="l"/>
            <a:r>
              <a:rPr lang="en-US" sz="2800" dirty="0"/>
              <a:t>Colorado Secretary of State, Election Division</a:t>
            </a:r>
          </a:p>
        </p:txBody>
      </p:sp>
    </p:spTree>
    <p:extLst>
      <p:ext uri="{BB962C8B-B14F-4D97-AF65-F5344CB8AC3E}">
        <p14:creationId xmlns:p14="http://schemas.microsoft.com/office/powerpoint/2010/main" val="176943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028123" cy="910002"/>
          </a:xfrm>
        </p:spPr>
        <p:txBody>
          <a:bodyPr>
            <a:normAutofit/>
          </a:bodyPr>
          <a:lstStyle/>
          <a:p>
            <a:r>
              <a:rPr lang="en-US" dirty="0"/>
              <a:t>4. Current legal structures (continued)</a:t>
            </a:r>
          </a:p>
        </p:txBody>
      </p:sp>
      <p:sp>
        <p:nvSpPr>
          <p:cNvPr id="5" name="Content Placeholder 4"/>
          <p:cNvSpPr>
            <a:spLocks noGrp="1"/>
          </p:cNvSpPr>
          <p:nvPr>
            <p:ph sz="half" idx="1"/>
          </p:nvPr>
        </p:nvSpPr>
        <p:spPr>
          <a:xfrm>
            <a:off x="162838" y="2319614"/>
            <a:ext cx="11866323" cy="4200817"/>
          </a:xfrm>
        </p:spPr>
        <p:txBody>
          <a:bodyPr>
            <a:normAutofit/>
          </a:bodyPr>
          <a:lstStyle/>
          <a:p>
            <a:pPr marL="228600" lvl="1" indent="0">
              <a:spcAft>
                <a:spcPts val="600"/>
              </a:spcAft>
              <a:buNone/>
            </a:pPr>
            <a:r>
              <a:rPr lang="en-US" sz="2800" b="1" dirty="0"/>
              <a:t>Secretary of State (continued)</a:t>
            </a:r>
          </a:p>
          <a:p>
            <a:pPr marL="457200" lvl="1">
              <a:spcAft>
                <a:spcPts val="600"/>
              </a:spcAft>
            </a:pPr>
            <a:r>
              <a:rPr lang="en-US" dirty="0"/>
              <a:t>Has broad regulatory and rule-making authority </a:t>
            </a:r>
          </a:p>
          <a:p>
            <a:pPr marL="457200" lvl="1">
              <a:spcAft>
                <a:spcPts val="600"/>
              </a:spcAft>
            </a:pPr>
            <a:r>
              <a:rPr lang="en-US" dirty="0"/>
              <a:t>Administers ballot access process for federal and state offices &amp; state ballot measures</a:t>
            </a:r>
          </a:p>
          <a:p>
            <a:pPr marL="457200" lvl="1">
              <a:spcAft>
                <a:spcPts val="600"/>
              </a:spcAft>
            </a:pPr>
            <a:r>
              <a:rPr lang="en-US" dirty="0"/>
              <a:t>Certifies ballot content for Title 1 elections to appropriate County Clerks</a:t>
            </a:r>
          </a:p>
          <a:p>
            <a:pPr marL="457200" lvl="1">
              <a:spcAft>
                <a:spcPts val="600"/>
              </a:spcAft>
            </a:pPr>
            <a:r>
              <a:rPr lang="en-US" dirty="0"/>
              <a:t>Aggregates results from appropriate counties for ballot contests certified by SOS </a:t>
            </a:r>
          </a:p>
          <a:p>
            <a:pPr marL="457200" lvl="1">
              <a:spcAft>
                <a:spcPts val="600"/>
              </a:spcAft>
            </a:pPr>
            <a:r>
              <a:rPr lang="en-US" dirty="0"/>
              <a:t>Certifies and authorizes use of voting systems by County Clerks in Title 1 elections</a:t>
            </a:r>
          </a:p>
          <a:p>
            <a:pPr marL="457200" lvl="1">
              <a:spcAft>
                <a:spcPts val="600"/>
              </a:spcAft>
            </a:pPr>
            <a:r>
              <a:rPr lang="en-US" dirty="0"/>
              <a:t>Maintains and provides to County Clerks numerous dependent systems utilized in Title 1 elections (voter registration database, e-poll book, Election Night Reporting system, RLA software, etc.)</a:t>
            </a:r>
          </a:p>
          <a:p>
            <a:pPr lvl="1">
              <a:spcAft>
                <a:spcPts val="600"/>
              </a:spcAft>
            </a:pPr>
            <a:endParaRPr lang="en-US" dirty="0"/>
          </a:p>
          <a:p>
            <a:pPr lvl="1">
              <a:spcAft>
                <a:spcPts val="600"/>
              </a:spcAft>
            </a:pPr>
            <a:endParaRPr lang="en-US" dirty="0"/>
          </a:p>
          <a:p>
            <a:pPr lvl="1">
              <a:spcAft>
                <a:spcPts val="600"/>
              </a:spcAft>
            </a:pPr>
            <a:endParaRPr lang="en-US" dirty="0"/>
          </a:p>
        </p:txBody>
      </p:sp>
    </p:spTree>
    <p:extLst>
      <p:ext uri="{BB962C8B-B14F-4D97-AF65-F5344CB8AC3E}">
        <p14:creationId xmlns:p14="http://schemas.microsoft.com/office/powerpoint/2010/main" val="917562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028123" cy="910002"/>
          </a:xfrm>
        </p:spPr>
        <p:txBody>
          <a:bodyPr>
            <a:normAutofit/>
          </a:bodyPr>
          <a:lstStyle/>
          <a:p>
            <a:r>
              <a:rPr lang="en-US" dirty="0"/>
              <a:t>4. Current legal structures (continued)</a:t>
            </a:r>
          </a:p>
        </p:txBody>
      </p:sp>
      <p:sp>
        <p:nvSpPr>
          <p:cNvPr id="5" name="Content Placeholder 4"/>
          <p:cNvSpPr>
            <a:spLocks noGrp="1"/>
          </p:cNvSpPr>
          <p:nvPr>
            <p:ph sz="half" idx="1"/>
          </p:nvPr>
        </p:nvSpPr>
        <p:spPr>
          <a:xfrm>
            <a:off x="162838" y="2319614"/>
            <a:ext cx="11866323" cy="4381811"/>
          </a:xfrm>
        </p:spPr>
        <p:txBody>
          <a:bodyPr>
            <a:normAutofit fontScale="77500" lnSpcReduction="20000"/>
          </a:bodyPr>
          <a:lstStyle/>
          <a:p>
            <a:pPr indent="0">
              <a:spcAft>
                <a:spcPts val="600"/>
              </a:spcAft>
              <a:buNone/>
            </a:pPr>
            <a:r>
              <a:rPr lang="en-US" sz="3600" b="1" dirty="0"/>
              <a:t>County Clerk and Recorder</a:t>
            </a:r>
          </a:p>
          <a:p>
            <a:pPr marL="457200">
              <a:spcAft>
                <a:spcPts val="600"/>
              </a:spcAft>
            </a:pPr>
            <a:r>
              <a:rPr lang="en-US" sz="3100" dirty="0"/>
              <a:t>Chief election official of county </a:t>
            </a:r>
          </a:p>
          <a:p>
            <a:pPr marL="457200">
              <a:spcAft>
                <a:spcPts val="600"/>
              </a:spcAft>
            </a:pPr>
            <a:r>
              <a:rPr lang="en-US" sz="3100" dirty="0"/>
              <a:t>County Clerk (not SOS) conducts all Title 1 elections in county</a:t>
            </a:r>
          </a:p>
          <a:p>
            <a:pPr marL="457200">
              <a:spcAft>
                <a:spcPts val="600"/>
              </a:spcAft>
            </a:pPr>
            <a:r>
              <a:rPr lang="en-US" sz="3100" dirty="0"/>
              <a:t>Compiles ballots and ballots styles for every election with</a:t>
            </a:r>
          </a:p>
          <a:p>
            <a:pPr lvl="1">
              <a:spcAft>
                <a:spcPts val="600"/>
              </a:spcAft>
            </a:pPr>
            <a:r>
              <a:rPr lang="en-US" sz="2600" dirty="0"/>
              <a:t>Ballot content certified by Secretary of State</a:t>
            </a:r>
          </a:p>
          <a:p>
            <a:pPr lvl="1">
              <a:spcAft>
                <a:spcPts val="600"/>
              </a:spcAft>
            </a:pPr>
            <a:r>
              <a:rPr lang="en-US" sz="2600" dirty="0"/>
              <a:t>County ballot content certified by County Clerk</a:t>
            </a:r>
          </a:p>
          <a:p>
            <a:pPr lvl="1">
              <a:spcAft>
                <a:spcPts val="600"/>
              </a:spcAft>
            </a:pPr>
            <a:r>
              <a:rPr lang="en-US" sz="2600" dirty="0"/>
              <a:t>Ballot content certified by participating political subdivisions in Coordinated Elections</a:t>
            </a:r>
          </a:p>
          <a:p>
            <a:pPr marL="457200">
              <a:spcAft>
                <a:spcPts val="600"/>
              </a:spcAft>
            </a:pPr>
            <a:r>
              <a:rPr lang="en-US" sz="3100" dirty="0"/>
              <a:t>Operates voting system and tabulates all ballots cast in county</a:t>
            </a:r>
          </a:p>
          <a:p>
            <a:pPr marL="457200">
              <a:spcAft>
                <a:spcPts val="600"/>
              </a:spcAft>
            </a:pPr>
            <a:r>
              <a:rPr lang="en-US" sz="3100" dirty="0"/>
              <a:t>Reports preliminary/final election results to official that certified content (SOS or local entities)</a:t>
            </a:r>
          </a:p>
          <a:p>
            <a:pPr marL="457200">
              <a:spcAft>
                <a:spcPts val="600"/>
              </a:spcAft>
            </a:pPr>
            <a:r>
              <a:rPr lang="en-US" sz="3100" dirty="0"/>
              <a:t>Registers voters, conducts pre-election equipment testing &amp; post-election risk-limiting audits</a:t>
            </a:r>
          </a:p>
        </p:txBody>
      </p:sp>
    </p:spTree>
    <p:extLst>
      <p:ext uri="{BB962C8B-B14F-4D97-AF65-F5344CB8AC3E}">
        <p14:creationId xmlns:p14="http://schemas.microsoft.com/office/powerpoint/2010/main" val="3080165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028123" cy="910002"/>
          </a:xfrm>
        </p:spPr>
        <p:txBody>
          <a:bodyPr>
            <a:normAutofit/>
          </a:bodyPr>
          <a:lstStyle/>
          <a:p>
            <a:r>
              <a:rPr lang="en-US" dirty="0"/>
              <a:t>4. Current legal structures (continued)</a:t>
            </a:r>
          </a:p>
        </p:txBody>
      </p:sp>
      <p:sp>
        <p:nvSpPr>
          <p:cNvPr id="5" name="Content Placeholder 4"/>
          <p:cNvSpPr>
            <a:spLocks noGrp="1"/>
          </p:cNvSpPr>
          <p:nvPr>
            <p:ph sz="half" idx="1"/>
          </p:nvPr>
        </p:nvSpPr>
        <p:spPr>
          <a:xfrm>
            <a:off x="162838" y="2319614"/>
            <a:ext cx="11866323" cy="4381811"/>
          </a:xfrm>
        </p:spPr>
        <p:txBody>
          <a:bodyPr>
            <a:normAutofit fontScale="92500" lnSpcReduction="10000"/>
          </a:bodyPr>
          <a:lstStyle/>
          <a:p>
            <a:pPr indent="0">
              <a:spcAft>
                <a:spcPts val="600"/>
              </a:spcAft>
              <a:buNone/>
            </a:pPr>
            <a:r>
              <a:rPr lang="en-US" sz="3600" b="1" dirty="0"/>
              <a:t>Municipalities</a:t>
            </a:r>
            <a:endParaRPr lang="en-US" sz="3100" dirty="0"/>
          </a:p>
          <a:p>
            <a:pPr marL="457200">
              <a:spcAft>
                <a:spcPts val="600"/>
              </a:spcAft>
            </a:pPr>
            <a:r>
              <a:rPr lang="en-US" sz="3100" dirty="0"/>
              <a:t>Statutory cities &amp; towns may coordinate in Title 1 elections or independently conduct their own elections under Municipal Election Code of 1965</a:t>
            </a:r>
          </a:p>
          <a:p>
            <a:pPr marL="457200">
              <a:spcAft>
                <a:spcPts val="600"/>
              </a:spcAft>
            </a:pPr>
            <a:r>
              <a:rPr lang="en-US" sz="3100" dirty="0"/>
              <a:t>Home rule cities &amp; towns have plenary authority under Colorado Constitution to conduct elections in any manner they desire</a:t>
            </a:r>
          </a:p>
          <a:p>
            <a:pPr marL="914400" lvl="1">
              <a:spcAft>
                <a:spcPts val="600"/>
              </a:spcAft>
            </a:pPr>
            <a:r>
              <a:rPr lang="en-US" sz="2700" dirty="0"/>
              <a:t>Most home rule cities adopt Municipal Election Code &amp; deviate by ordinance or charter</a:t>
            </a:r>
          </a:p>
          <a:p>
            <a:pPr marL="914400" lvl="1">
              <a:spcAft>
                <a:spcPts val="600"/>
              </a:spcAft>
            </a:pPr>
            <a:r>
              <a:rPr lang="en-US" sz="2700" dirty="0"/>
              <a:t>Denver is only home rule city to adopt Title 1 for its municipal elections</a:t>
            </a:r>
            <a:endParaRPr lang="en-US" sz="3100" dirty="0"/>
          </a:p>
          <a:p>
            <a:pPr marL="457200">
              <a:spcAft>
                <a:spcPts val="600"/>
              </a:spcAft>
            </a:pPr>
            <a:r>
              <a:rPr lang="en-US" sz="3100" dirty="0"/>
              <a:t>Secretary of State does not regulate or oversee independent municipal elections</a:t>
            </a:r>
          </a:p>
          <a:p>
            <a:pPr marL="457200">
              <a:spcAft>
                <a:spcPts val="600"/>
              </a:spcAft>
            </a:pPr>
            <a:r>
              <a:rPr lang="en-US" sz="3100" dirty="0"/>
              <a:t>Many municipalities are shared districts, i.e., situated in more than one county</a:t>
            </a:r>
          </a:p>
        </p:txBody>
      </p:sp>
    </p:spTree>
    <p:extLst>
      <p:ext uri="{BB962C8B-B14F-4D97-AF65-F5344CB8AC3E}">
        <p14:creationId xmlns:p14="http://schemas.microsoft.com/office/powerpoint/2010/main" val="3180117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028123" cy="910002"/>
          </a:xfrm>
        </p:spPr>
        <p:txBody>
          <a:bodyPr>
            <a:normAutofit/>
          </a:bodyPr>
          <a:lstStyle/>
          <a:p>
            <a:r>
              <a:rPr lang="en-US" dirty="0"/>
              <a:t>4. Current legal structures (continued)</a:t>
            </a:r>
          </a:p>
        </p:txBody>
      </p:sp>
      <p:sp>
        <p:nvSpPr>
          <p:cNvPr id="5" name="Content Placeholder 4"/>
          <p:cNvSpPr>
            <a:spLocks noGrp="1"/>
          </p:cNvSpPr>
          <p:nvPr>
            <p:ph sz="half" idx="1"/>
          </p:nvPr>
        </p:nvSpPr>
        <p:spPr>
          <a:xfrm>
            <a:off x="162838" y="2319614"/>
            <a:ext cx="11866323" cy="4381811"/>
          </a:xfrm>
        </p:spPr>
        <p:txBody>
          <a:bodyPr>
            <a:normAutofit/>
          </a:bodyPr>
          <a:lstStyle/>
          <a:p>
            <a:pPr indent="0">
              <a:spcAft>
                <a:spcPts val="600"/>
              </a:spcAft>
              <a:buNone/>
            </a:pPr>
            <a:r>
              <a:rPr lang="en-US" sz="3600" b="1" dirty="0"/>
              <a:t>School districts</a:t>
            </a:r>
            <a:endParaRPr lang="en-US" sz="3100" dirty="0"/>
          </a:p>
          <a:p>
            <a:pPr marL="457200">
              <a:spcAft>
                <a:spcPts val="600"/>
              </a:spcAft>
            </a:pPr>
            <a:r>
              <a:rPr lang="en-US" sz="3100" dirty="0"/>
              <a:t>Only political subdivision that cannot conduct their own elections</a:t>
            </a:r>
          </a:p>
          <a:p>
            <a:pPr marL="457200">
              <a:spcAft>
                <a:spcPts val="600"/>
              </a:spcAft>
            </a:pPr>
            <a:r>
              <a:rPr lang="en-US" sz="3100" dirty="0"/>
              <a:t>Must coordinate with County Clerk and Recorder in Title 1 Elections</a:t>
            </a:r>
          </a:p>
          <a:p>
            <a:pPr marL="457200">
              <a:spcAft>
                <a:spcPts val="600"/>
              </a:spcAft>
            </a:pPr>
            <a:r>
              <a:rPr lang="en-US" sz="3100" dirty="0"/>
              <a:t>Many school districts are shared districts, i.e., they are situated in more than one county</a:t>
            </a:r>
          </a:p>
        </p:txBody>
      </p:sp>
    </p:spTree>
    <p:extLst>
      <p:ext uri="{BB962C8B-B14F-4D97-AF65-F5344CB8AC3E}">
        <p14:creationId xmlns:p14="http://schemas.microsoft.com/office/powerpoint/2010/main" val="4261368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028123" cy="910002"/>
          </a:xfrm>
        </p:spPr>
        <p:txBody>
          <a:bodyPr>
            <a:normAutofit/>
          </a:bodyPr>
          <a:lstStyle/>
          <a:p>
            <a:r>
              <a:rPr lang="en-US" dirty="0"/>
              <a:t>4. Current legal structures (continued)</a:t>
            </a:r>
          </a:p>
        </p:txBody>
      </p:sp>
      <p:sp>
        <p:nvSpPr>
          <p:cNvPr id="5" name="Content Placeholder 4"/>
          <p:cNvSpPr>
            <a:spLocks noGrp="1"/>
          </p:cNvSpPr>
          <p:nvPr>
            <p:ph sz="half" idx="1"/>
          </p:nvPr>
        </p:nvSpPr>
        <p:spPr>
          <a:xfrm>
            <a:off x="162838" y="2319614"/>
            <a:ext cx="11866323" cy="4381811"/>
          </a:xfrm>
        </p:spPr>
        <p:txBody>
          <a:bodyPr>
            <a:normAutofit/>
          </a:bodyPr>
          <a:lstStyle/>
          <a:p>
            <a:pPr indent="0">
              <a:spcAft>
                <a:spcPts val="600"/>
              </a:spcAft>
              <a:buNone/>
            </a:pPr>
            <a:r>
              <a:rPr lang="en-US" sz="3600" b="1" dirty="0"/>
              <a:t>Special districts</a:t>
            </a:r>
            <a:endParaRPr lang="en-US" sz="3100" dirty="0"/>
          </a:p>
          <a:p>
            <a:pPr marL="457200">
              <a:spcAft>
                <a:spcPts val="600"/>
              </a:spcAft>
            </a:pPr>
            <a:r>
              <a:rPr lang="en-US" sz="3100" dirty="0"/>
              <a:t>May coordinate with Clerk and Recorder in Title 1 Elections, or</a:t>
            </a:r>
          </a:p>
          <a:p>
            <a:pPr marL="457200">
              <a:spcAft>
                <a:spcPts val="600"/>
              </a:spcAft>
            </a:pPr>
            <a:r>
              <a:rPr lang="en-US" sz="3100" dirty="0"/>
              <a:t>Conduct their own elections under Special District Code, or an independent mail ballot election under article 13.5 of Title 1 (which, technically and weirdly, is </a:t>
            </a:r>
            <a:r>
              <a:rPr lang="en-US" sz="3100" u="sng" dirty="0"/>
              <a:t>not</a:t>
            </a:r>
            <a:r>
              <a:rPr lang="en-US" sz="3100" dirty="0"/>
              <a:t> a Title 1 Election)</a:t>
            </a:r>
          </a:p>
          <a:p>
            <a:pPr marL="457200">
              <a:spcAft>
                <a:spcPts val="600"/>
              </a:spcAft>
            </a:pPr>
            <a:r>
              <a:rPr lang="en-US" sz="3100" dirty="0"/>
              <a:t>If conduct independent election, not subject to oversight of Secretary of State</a:t>
            </a:r>
          </a:p>
          <a:p>
            <a:pPr marL="457200">
              <a:spcAft>
                <a:spcPts val="600"/>
              </a:spcAft>
            </a:pPr>
            <a:r>
              <a:rPr lang="en-US" sz="3100" dirty="0"/>
              <a:t>Many special districts are shared districts, i.e. situated in more than 1 county</a:t>
            </a:r>
          </a:p>
        </p:txBody>
      </p:sp>
    </p:spTree>
    <p:extLst>
      <p:ext uri="{BB962C8B-B14F-4D97-AF65-F5344CB8AC3E}">
        <p14:creationId xmlns:p14="http://schemas.microsoft.com/office/powerpoint/2010/main" val="2658455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703484" cy="910002"/>
          </a:xfrm>
        </p:spPr>
        <p:txBody>
          <a:bodyPr>
            <a:normAutofit/>
          </a:bodyPr>
          <a:lstStyle/>
          <a:p>
            <a:r>
              <a:rPr lang="en-US" dirty="0"/>
              <a:t>5. Currently authorized alternative voting</a:t>
            </a:r>
          </a:p>
        </p:txBody>
      </p:sp>
      <p:sp>
        <p:nvSpPr>
          <p:cNvPr id="5" name="Content Placeholder 4"/>
          <p:cNvSpPr>
            <a:spLocks noGrp="1"/>
          </p:cNvSpPr>
          <p:nvPr>
            <p:ph sz="half" idx="1"/>
          </p:nvPr>
        </p:nvSpPr>
        <p:spPr>
          <a:xfrm>
            <a:off x="162838" y="2516863"/>
            <a:ext cx="11866323" cy="4184562"/>
          </a:xfrm>
        </p:spPr>
        <p:txBody>
          <a:bodyPr>
            <a:normAutofit fontScale="62500" lnSpcReduction="20000"/>
          </a:bodyPr>
          <a:lstStyle/>
          <a:p>
            <a:pPr marL="800100" indent="-571500">
              <a:spcAft>
                <a:spcPts val="600"/>
              </a:spcAft>
            </a:pPr>
            <a:r>
              <a:rPr lang="en-US" sz="4500" b="1" dirty="0"/>
              <a:t>Home rule cities &amp; city-county governments (Denver &amp; Broomfield) have had constitutional authority to use any alternative voting method since 1913 (Colo. Const. art. XX, </a:t>
            </a:r>
            <a:r>
              <a:rPr lang="en-US" sz="4500" b="1" dirty="0">
                <a:latin typeface="Calibri" panose="020F0502020204030204" pitchFamily="34" charset="0"/>
                <a:cs typeface="Calibri" panose="020F0502020204030204" pitchFamily="34" charset="0"/>
              </a:rPr>
              <a:t>§6(d))</a:t>
            </a:r>
            <a:endParaRPr lang="en-US" sz="4500" b="1" dirty="0"/>
          </a:p>
          <a:p>
            <a:pPr marL="1257300" lvl="1" indent="-571500">
              <a:spcAft>
                <a:spcPts val="600"/>
              </a:spcAft>
            </a:pPr>
            <a:r>
              <a:rPr lang="en-US" sz="3500" b="1" dirty="0"/>
              <a:t>Aspen used ranked voting once in 2009 then abandoned (problematic implementation)</a:t>
            </a:r>
          </a:p>
          <a:p>
            <a:pPr marL="1257300" lvl="1" indent="-571500">
              <a:spcAft>
                <a:spcPts val="600"/>
              </a:spcAft>
            </a:pPr>
            <a:r>
              <a:rPr lang="en-US" sz="3500" b="1" dirty="0"/>
              <a:t>Telluride has used IRV in Coordinated Elections (hand count) since ~2008 – sunset after 2019</a:t>
            </a:r>
          </a:p>
          <a:p>
            <a:pPr marL="1257300" lvl="1" indent="-571500">
              <a:spcAft>
                <a:spcPts val="600"/>
              </a:spcAft>
            </a:pPr>
            <a:r>
              <a:rPr lang="en-US" sz="3500" b="1" dirty="0"/>
              <a:t>Basalt has authorized IRV since ~2008 and will use in April 2020 Municipal Election</a:t>
            </a:r>
          </a:p>
          <a:p>
            <a:pPr marL="1714500" lvl="2" indent="-571500">
              <a:spcAft>
                <a:spcPts val="600"/>
              </a:spcAft>
            </a:pPr>
            <a:r>
              <a:rPr lang="en-US" sz="3200" b="1" dirty="0"/>
              <a:t>Plan to use ES&amp;S voting system to count city council contests</a:t>
            </a:r>
          </a:p>
          <a:p>
            <a:pPr marL="1714500" lvl="2" indent="-571500">
              <a:spcAft>
                <a:spcPts val="600"/>
              </a:spcAft>
            </a:pPr>
            <a:r>
              <a:rPr lang="en-US" sz="3200" b="1" dirty="0"/>
              <a:t>Plan to hand count mayoral IRV ballots</a:t>
            </a:r>
          </a:p>
          <a:p>
            <a:pPr marL="800100" indent="-571500">
              <a:spcAft>
                <a:spcPts val="600"/>
              </a:spcAft>
            </a:pPr>
            <a:r>
              <a:rPr lang="en-US" sz="4500" b="1" dirty="0"/>
              <a:t>Home rule counties (Pitkin &amp; Weld) have had similar constitutional authority with respect to the election of county officers since 1978  (Colo. Const. art. XIV, </a:t>
            </a:r>
            <a:r>
              <a:rPr lang="en-US" sz="4500" b="1" dirty="0">
                <a:latin typeface="Calibri" panose="020F0502020204030204" pitchFamily="34" charset="0"/>
                <a:cs typeface="Calibri" panose="020F0502020204030204" pitchFamily="34" charset="0"/>
              </a:rPr>
              <a:t>§16(1))</a:t>
            </a:r>
            <a:endParaRPr lang="en-US" sz="4500" b="1" dirty="0"/>
          </a:p>
        </p:txBody>
      </p:sp>
    </p:spTree>
    <p:extLst>
      <p:ext uri="{BB962C8B-B14F-4D97-AF65-F5344CB8AC3E}">
        <p14:creationId xmlns:p14="http://schemas.microsoft.com/office/powerpoint/2010/main" val="2767292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6" y="1527976"/>
            <a:ext cx="11866323" cy="910002"/>
          </a:xfrm>
        </p:spPr>
        <p:txBody>
          <a:bodyPr>
            <a:normAutofit fontScale="90000"/>
          </a:bodyPr>
          <a:lstStyle/>
          <a:p>
            <a:r>
              <a:rPr lang="en-US" dirty="0"/>
              <a:t>5. </a:t>
            </a:r>
            <a:r>
              <a:rPr lang="en-US" b="1" dirty="0"/>
              <a:t>Currently authorized alternative voting (cont.)</a:t>
            </a:r>
          </a:p>
        </p:txBody>
      </p:sp>
      <p:sp>
        <p:nvSpPr>
          <p:cNvPr id="5" name="Content Placeholder 4"/>
          <p:cNvSpPr>
            <a:spLocks noGrp="1"/>
          </p:cNvSpPr>
          <p:nvPr>
            <p:ph sz="half" idx="1"/>
          </p:nvPr>
        </p:nvSpPr>
        <p:spPr>
          <a:xfrm>
            <a:off x="162838" y="2516863"/>
            <a:ext cx="11866323" cy="4184562"/>
          </a:xfrm>
        </p:spPr>
        <p:txBody>
          <a:bodyPr>
            <a:normAutofit fontScale="92500" lnSpcReduction="10000"/>
          </a:bodyPr>
          <a:lstStyle/>
          <a:p>
            <a:pPr marL="800100" indent="-571500">
              <a:spcAft>
                <a:spcPts val="600"/>
              </a:spcAft>
            </a:pPr>
            <a:r>
              <a:rPr lang="en-US" sz="3600" b="1" dirty="0"/>
              <a:t>General Assembly enacted The Voter Choice Act (</a:t>
            </a:r>
            <a:r>
              <a:rPr lang="en-US" sz="3600" b="1" dirty="0">
                <a:latin typeface="Calibri" panose="020F0502020204030204" pitchFamily="34" charset="0"/>
                <a:cs typeface="Calibri" panose="020F0502020204030204" pitchFamily="34" charset="0"/>
              </a:rPr>
              <a:t>§§ 1-7-1001 to -1004, C.R.S.) in 2008</a:t>
            </a:r>
          </a:p>
          <a:p>
            <a:pPr marL="1257300" lvl="1" indent="-571500">
              <a:spcAft>
                <a:spcPts val="600"/>
              </a:spcAft>
            </a:pPr>
            <a:r>
              <a:rPr lang="en-US" sz="3200" b="1" dirty="0">
                <a:latin typeface="Calibri" panose="020F0502020204030204" pitchFamily="34" charset="0"/>
                <a:cs typeface="Calibri" panose="020F0502020204030204" pitchFamily="34" charset="0"/>
              </a:rPr>
              <a:t>Authorizes statutory cities &amp; special districts to use ranked voting (IRV and STV)</a:t>
            </a:r>
          </a:p>
          <a:p>
            <a:pPr marL="1257300" lvl="1" indent="-571500">
              <a:spcAft>
                <a:spcPts val="600"/>
              </a:spcAft>
            </a:pPr>
            <a:r>
              <a:rPr lang="en-US" sz="3200" b="1" dirty="0">
                <a:latin typeface="Calibri" panose="020F0502020204030204" pitchFamily="34" charset="0"/>
                <a:cs typeface="Calibri" panose="020F0502020204030204" pitchFamily="34" charset="0"/>
              </a:rPr>
              <a:t>No statutory municipality or special district has adopted ranked voting since Voter Choice Act was enacted</a:t>
            </a:r>
          </a:p>
          <a:p>
            <a:pPr marL="1257300" lvl="1" indent="-571500">
              <a:spcAft>
                <a:spcPts val="600"/>
              </a:spcAft>
            </a:pPr>
            <a:r>
              <a:rPr lang="en-US" sz="3200" b="1" dirty="0">
                <a:latin typeface="Calibri" panose="020F0502020204030204" pitchFamily="34" charset="0"/>
                <a:cs typeface="Calibri" panose="020F0502020204030204" pitchFamily="34" charset="0"/>
              </a:rPr>
              <a:t>Secretary of State did not adopt implementing administrative rule (Election Rule 26) until 2018 due to lack of interest by statutory cities and special districts</a:t>
            </a:r>
            <a:endParaRPr lang="en-US" sz="4500" b="1" dirty="0"/>
          </a:p>
        </p:txBody>
      </p:sp>
    </p:spTree>
    <p:extLst>
      <p:ext uri="{BB962C8B-B14F-4D97-AF65-F5344CB8AC3E}">
        <p14:creationId xmlns:p14="http://schemas.microsoft.com/office/powerpoint/2010/main" val="365066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028123" cy="910002"/>
          </a:xfrm>
        </p:spPr>
        <p:txBody>
          <a:bodyPr>
            <a:normAutofit fontScale="90000"/>
          </a:bodyPr>
          <a:lstStyle/>
          <a:p>
            <a:r>
              <a:rPr lang="en-US" dirty="0"/>
              <a:t>6. </a:t>
            </a:r>
            <a:r>
              <a:rPr lang="en-US" b="1" dirty="0"/>
              <a:t>Proposed alternative voting legislation</a:t>
            </a:r>
          </a:p>
        </p:txBody>
      </p:sp>
      <p:sp>
        <p:nvSpPr>
          <p:cNvPr id="5" name="Content Placeholder 4"/>
          <p:cNvSpPr>
            <a:spLocks noGrp="1"/>
          </p:cNvSpPr>
          <p:nvPr>
            <p:ph sz="half" idx="1"/>
          </p:nvPr>
        </p:nvSpPr>
        <p:spPr>
          <a:xfrm>
            <a:off x="162838" y="2319614"/>
            <a:ext cx="11866323" cy="4381811"/>
          </a:xfrm>
        </p:spPr>
        <p:txBody>
          <a:bodyPr>
            <a:normAutofit/>
          </a:bodyPr>
          <a:lstStyle/>
          <a:p>
            <a:pPr marL="685800" indent="-457200">
              <a:spcAft>
                <a:spcPts val="600"/>
              </a:spcAft>
            </a:pPr>
            <a:r>
              <a:rPr lang="en-US" b="1" dirty="0"/>
              <a:t>Federal Voter Choice Act (Sen. Michael Bennet): </a:t>
            </a:r>
            <a:r>
              <a:rPr lang="en-US" dirty="0"/>
              <a:t>Amends Title V of Help America Vote Act requiring the Election Assistance Commission to establish a program that provides technical assistance and grants to state and local governments considering or in the process of transitioning to IRV and STV that provides for proportional representation</a:t>
            </a:r>
          </a:p>
          <a:p>
            <a:pPr marL="685800" indent="-457200">
              <a:spcAft>
                <a:spcPts val="600"/>
              </a:spcAft>
            </a:pPr>
            <a:r>
              <a:rPr lang="en-US" b="1" dirty="0"/>
              <a:t>Initiative 2019-2020 #104 - Approval Voting: </a:t>
            </a:r>
            <a:r>
              <a:rPr lang="en-US" dirty="0"/>
              <a:t>Citizen’s initiative to enact Approval Voting Act (proposed </a:t>
            </a:r>
            <a:r>
              <a:rPr lang="en-US" dirty="0">
                <a:latin typeface="Calibri" panose="020F0502020204030204" pitchFamily="34" charset="0"/>
                <a:cs typeface="Calibri" panose="020F0502020204030204" pitchFamily="34" charset="0"/>
              </a:rPr>
              <a:t>§§ 1-7-1101 to -1104, C.R.S.), and amend related provisions of Title 1, requiring all elections under Title 1, independent mail ballot elections by special districts under article 13.5, and the Municipal Election Code of 1965, to use the approval voting, effective January 1, 2022</a:t>
            </a:r>
            <a:endParaRPr lang="en-US" sz="2800" b="1" dirty="0"/>
          </a:p>
        </p:txBody>
      </p:sp>
    </p:spTree>
    <p:extLst>
      <p:ext uri="{BB962C8B-B14F-4D97-AF65-F5344CB8AC3E}">
        <p14:creationId xmlns:p14="http://schemas.microsoft.com/office/powerpoint/2010/main" val="3146521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866323" cy="910002"/>
          </a:xfrm>
        </p:spPr>
        <p:txBody>
          <a:bodyPr>
            <a:normAutofit fontScale="90000"/>
          </a:bodyPr>
          <a:lstStyle/>
          <a:p>
            <a:r>
              <a:rPr lang="en-US" b="1" dirty="0"/>
              <a:t>6. Proposed alternative voting legislation (cont.)</a:t>
            </a:r>
          </a:p>
        </p:txBody>
      </p:sp>
      <p:sp>
        <p:nvSpPr>
          <p:cNvPr id="5" name="Content Placeholder 4"/>
          <p:cNvSpPr>
            <a:spLocks noGrp="1"/>
          </p:cNvSpPr>
          <p:nvPr>
            <p:ph sz="half" idx="1"/>
          </p:nvPr>
        </p:nvSpPr>
        <p:spPr>
          <a:xfrm>
            <a:off x="162838" y="2319614"/>
            <a:ext cx="11866323" cy="4381811"/>
          </a:xfrm>
        </p:spPr>
        <p:txBody>
          <a:bodyPr>
            <a:normAutofit/>
          </a:bodyPr>
          <a:lstStyle/>
          <a:p>
            <a:pPr marL="685800" indent="-457200">
              <a:spcAft>
                <a:spcPts val="600"/>
              </a:spcAft>
            </a:pPr>
            <a:r>
              <a:rPr lang="en-US" sz="2800" b="1" dirty="0"/>
              <a:t>Not-yet-introduced state legislation: </a:t>
            </a:r>
            <a:r>
              <a:rPr lang="en-US" sz="2800" dirty="0"/>
              <a:t> May require or authorize ranked voting in </a:t>
            </a:r>
            <a:r>
              <a:rPr lang="en-US" dirty="0"/>
              <a:t>November 2021 Coordinated Election and 2023 School District Elections</a:t>
            </a:r>
            <a:endParaRPr lang="en-US" sz="2800" dirty="0"/>
          </a:p>
        </p:txBody>
      </p:sp>
    </p:spTree>
    <p:extLst>
      <p:ext uri="{BB962C8B-B14F-4D97-AF65-F5344CB8AC3E}">
        <p14:creationId xmlns:p14="http://schemas.microsoft.com/office/powerpoint/2010/main" val="1478284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866323" cy="910002"/>
          </a:xfrm>
        </p:spPr>
        <p:txBody>
          <a:bodyPr>
            <a:normAutofit/>
          </a:bodyPr>
          <a:lstStyle/>
          <a:p>
            <a:r>
              <a:rPr lang="en-US" b="1" dirty="0"/>
              <a:t>7. Current technology and infrastructure</a:t>
            </a:r>
          </a:p>
        </p:txBody>
      </p:sp>
      <p:sp>
        <p:nvSpPr>
          <p:cNvPr id="5" name="Content Placeholder 4"/>
          <p:cNvSpPr>
            <a:spLocks noGrp="1"/>
          </p:cNvSpPr>
          <p:nvPr>
            <p:ph sz="half" idx="1"/>
          </p:nvPr>
        </p:nvSpPr>
        <p:spPr>
          <a:xfrm>
            <a:off x="162838" y="2319614"/>
            <a:ext cx="11866323" cy="4381811"/>
          </a:xfrm>
        </p:spPr>
        <p:txBody>
          <a:bodyPr>
            <a:normAutofit/>
          </a:bodyPr>
          <a:lstStyle/>
          <a:p>
            <a:pPr marL="685800" indent="-457200">
              <a:spcAft>
                <a:spcPts val="600"/>
              </a:spcAft>
            </a:pPr>
            <a:r>
              <a:rPr lang="en-US" sz="2800" b="1" dirty="0"/>
              <a:t>Voting systems – </a:t>
            </a:r>
            <a:r>
              <a:rPr lang="en-US" b="1" dirty="0"/>
              <a:t>Dominion’s Democracy Suite® - Used by 62 of 64 counties</a:t>
            </a:r>
          </a:p>
          <a:p>
            <a:pPr marL="1143000" lvl="1" indent="-457200">
              <a:spcAft>
                <a:spcPts val="600"/>
              </a:spcAft>
            </a:pPr>
            <a:r>
              <a:rPr lang="en-US" b="1" dirty="0"/>
              <a:t>Approval voting: </a:t>
            </a:r>
            <a:r>
              <a:rPr lang="en-US" dirty="0"/>
              <a:t>Fully capable; no modifications or licenses necessary</a:t>
            </a:r>
          </a:p>
          <a:p>
            <a:pPr marL="1143000" lvl="1" indent="-457200">
              <a:spcAft>
                <a:spcPts val="600"/>
              </a:spcAft>
            </a:pPr>
            <a:r>
              <a:rPr lang="en-US" b="1" dirty="0"/>
              <a:t>Ranked voting: </a:t>
            </a:r>
          </a:p>
          <a:p>
            <a:pPr marL="1600200" lvl="2" indent="-457200">
              <a:spcAft>
                <a:spcPts val="600"/>
              </a:spcAft>
            </a:pPr>
            <a:r>
              <a:rPr lang="en-US" sz="2200" dirty="0"/>
              <a:t>Successfully used to conduct ranked voting elections in San Francisco, Alameda County/Berkeley, San Leandro &amp; Oakland, CA, and Santa Fe, NM</a:t>
            </a:r>
          </a:p>
          <a:p>
            <a:pPr marL="1600200" lvl="2" indent="-457200">
              <a:spcAft>
                <a:spcPts val="600"/>
              </a:spcAft>
            </a:pPr>
            <a:r>
              <a:rPr lang="en-US" sz="2200" dirty="0"/>
              <a:t>System is certified in Colorado but Secretary of State did not test or certify ranked voting functions</a:t>
            </a:r>
          </a:p>
          <a:p>
            <a:pPr marL="1600200" lvl="2" indent="-457200">
              <a:spcAft>
                <a:spcPts val="600"/>
              </a:spcAft>
            </a:pPr>
            <a:r>
              <a:rPr lang="en-US" sz="2200" dirty="0"/>
              <a:t>General Assembly or Secretary of State should adopt voting system requirements for ranked voting</a:t>
            </a:r>
          </a:p>
          <a:p>
            <a:pPr marL="1600200" lvl="2" indent="-457200">
              <a:spcAft>
                <a:spcPts val="600"/>
              </a:spcAft>
            </a:pPr>
            <a:r>
              <a:rPr lang="en-US" sz="2200" dirty="0"/>
              <a:t>Secretary of State can then test and certify ranked voting tabulation and performance</a:t>
            </a:r>
          </a:p>
        </p:txBody>
      </p:sp>
    </p:spTree>
    <p:extLst>
      <p:ext uri="{BB962C8B-B14F-4D97-AF65-F5344CB8AC3E}">
        <p14:creationId xmlns:p14="http://schemas.microsoft.com/office/powerpoint/2010/main" val="250607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2839" y="1527976"/>
            <a:ext cx="11190962" cy="910002"/>
          </a:xfrm>
        </p:spPr>
        <p:txBody>
          <a:bodyPr>
            <a:normAutofit/>
          </a:bodyPr>
          <a:lstStyle/>
          <a:p>
            <a:r>
              <a:rPr lang="en-US" dirty="0"/>
              <a:t>Agenda</a:t>
            </a:r>
          </a:p>
        </p:txBody>
      </p:sp>
      <p:sp>
        <p:nvSpPr>
          <p:cNvPr id="5" name="Content Placeholder 4"/>
          <p:cNvSpPr>
            <a:spLocks noGrp="1"/>
          </p:cNvSpPr>
          <p:nvPr>
            <p:ph sz="half" idx="1"/>
          </p:nvPr>
        </p:nvSpPr>
        <p:spPr>
          <a:xfrm>
            <a:off x="162838" y="2437978"/>
            <a:ext cx="11690959" cy="3837562"/>
          </a:xfrm>
        </p:spPr>
        <p:txBody>
          <a:bodyPr>
            <a:normAutofit fontScale="92500" lnSpcReduction="10000"/>
          </a:bodyPr>
          <a:lstStyle/>
          <a:p>
            <a:pPr marL="514350" indent="-514350">
              <a:spcAft>
                <a:spcPts val="600"/>
              </a:spcAft>
              <a:buFont typeface="+mj-lt"/>
              <a:buAutoNum type="arabicPeriod"/>
            </a:pPr>
            <a:r>
              <a:rPr lang="en-US" dirty="0"/>
              <a:t>Purpose of today’s meeting</a:t>
            </a:r>
          </a:p>
          <a:p>
            <a:pPr marL="514350" indent="-514350">
              <a:spcAft>
                <a:spcPts val="600"/>
              </a:spcAft>
              <a:buFont typeface="+mj-lt"/>
              <a:buAutoNum type="arabicPeriod"/>
            </a:pPr>
            <a:r>
              <a:rPr lang="en-US" dirty="0"/>
              <a:t>Overview of ranked voting method (Linda Templin, RCV for Colorado)</a:t>
            </a:r>
          </a:p>
          <a:p>
            <a:pPr marL="514350" indent="-514350">
              <a:spcAft>
                <a:spcPts val="600"/>
              </a:spcAft>
              <a:buFont typeface="+mj-lt"/>
              <a:buAutoNum type="arabicPeriod"/>
            </a:pPr>
            <a:r>
              <a:rPr lang="en-US" dirty="0"/>
              <a:t>Overview of approval voting method (Celeste Landry, Boulder County LWV)</a:t>
            </a:r>
          </a:p>
          <a:p>
            <a:pPr marL="514350" indent="-514350">
              <a:spcAft>
                <a:spcPts val="600"/>
              </a:spcAft>
              <a:buFont typeface="+mj-lt"/>
              <a:buAutoNum type="arabicPeriod"/>
            </a:pPr>
            <a:r>
              <a:rPr lang="en-US" dirty="0"/>
              <a:t>Current legal structures</a:t>
            </a:r>
          </a:p>
          <a:p>
            <a:pPr marL="514350" indent="-514350">
              <a:spcAft>
                <a:spcPts val="600"/>
              </a:spcAft>
              <a:buFont typeface="+mj-lt"/>
              <a:buAutoNum type="arabicPeriod"/>
            </a:pPr>
            <a:r>
              <a:rPr lang="en-US" dirty="0"/>
              <a:t>Currently authorized alternative voting methods</a:t>
            </a:r>
          </a:p>
          <a:p>
            <a:pPr marL="514350" indent="-514350">
              <a:spcAft>
                <a:spcPts val="600"/>
              </a:spcAft>
              <a:buFont typeface="+mj-lt"/>
              <a:buAutoNum type="arabicPeriod"/>
            </a:pPr>
            <a:r>
              <a:rPr lang="en-US" dirty="0"/>
              <a:t>Proposed alternative voting legislation</a:t>
            </a:r>
          </a:p>
          <a:p>
            <a:pPr marL="514350" indent="-514350">
              <a:spcAft>
                <a:spcPts val="600"/>
              </a:spcAft>
              <a:buFont typeface="+mj-lt"/>
              <a:buAutoNum type="arabicPeriod"/>
            </a:pPr>
            <a:r>
              <a:rPr lang="en-US" dirty="0"/>
              <a:t>Current technology &amp; infrastructure</a:t>
            </a:r>
          </a:p>
          <a:p>
            <a:pPr lvl="1">
              <a:spcAft>
                <a:spcPts val="600"/>
              </a:spcAft>
            </a:pPr>
            <a:endParaRPr lang="en-US" dirty="0"/>
          </a:p>
          <a:p>
            <a:pPr>
              <a:spcAft>
                <a:spcPts val="600"/>
              </a:spcAft>
            </a:pPr>
            <a:endParaRPr lang="en-US" dirty="0"/>
          </a:p>
          <a:p>
            <a:pPr>
              <a:spcAft>
                <a:spcPts val="600"/>
              </a:spcAft>
            </a:pPr>
            <a:endParaRPr lang="en-US" dirty="0"/>
          </a:p>
        </p:txBody>
      </p:sp>
    </p:spTree>
    <p:extLst>
      <p:ext uri="{BB962C8B-B14F-4D97-AF65-F5344CB8AC3E}">
        <p14:creationId xmlns:p14="http://schemas.microsoft.com/office/powerpoint/2010/main" val="3475917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866323" cy="910002"/>
          </a:xfrm>
        </p:spPr>
        <p:txBody>
          <a:bodyPr>
            <a:normAutofit fontScale="90000"/>
          </a:bodyPr>
          <a:lstStyle/>
          <a:p>
            <a:r>
              <a:rPr lang="en-US" b="1" dirty="0"/>
              <a:t>7. Current technology and infrastructure (cont.)</a:t>
            </a:r>
          </a:p>
        </p:txBody>
      </p:sp>
      <p:sp>
        <p:nvSpPr>
          <p:cNvPr id="5" name="Content Placeholder 4"/>
          <p:cNvSpPr>
            <a:spLocks noGrp="1"/>
          </p:cNvSpPr>
          <p:nvPr>
            <p:ph sz="half" idx="1"/>
          </p:nvPr>
        </p:nvSpPr>
        <p:spPr>
          <a:xfrm>
            <a:off x="162838" y="2319614"/>
            <a:ext cx="11866323" cy="4381811"/>
          </a:xfrm>
        </p:spPr>
        <p:txBody>
          <a:bodyPr>
            <a:normAutofit/>
          </a:bodyPr>
          <a:lstStyle/>
          <a:p>
            <a:pPr marL="685800" indent="-457200">
              <a:spcAft>
                <a:spcPts val="600"/>
              </a:spcAft>
            </a:pPr>
            <a:r>
              <a:rPr lang="en-US" sz="2800" b="1" dirty="0"/>
              <a:t>Voting systems – </a:t>
            </a:r>
            <a:r>
              <a:rPr lang="en-US" b="1" dirty="0"/>
              <a:t>Dominion’s Democracy Suite® (continued)</a:t>
            </a:r>
          </a:p>
          <a:p>
            <a:pPr marL="1143000" lvl="1" indent="-457200">
              <a:spcAft>
                <a:spcPts val="600"/>
              </a:spcAft>
            </a:pPr>
            <a:r>
              <a:rPr lang="en-US" b="1" dirty="0"/>
              <a:t>Ranked voting (continued):</a:t>
            </a:r>
          </a:p>
          <a:p>
            <a:pPr marL="1600200" lvl="2" indent="-457200">
              <a:spcAft>
                <a:spcPts val="600"/>
              </a:spcAft>
            </a:pPr>
            <a:r>
              <a:rPr lang="en-US" sz="2200" dirty="0"/>
              <a:t>May need to modify format of ballot-level cast vote record (CVR) export used for RLAs</a:t>
            </a:r>
          </a:p>
          <a:p>
            <a:pPr marL="1600200" lvl="2" indent="-457200">
              <a:spcAft>
                <a:spcPts val="600"/>
              </a:spcAft>
            </a:pPr>
            <a:r>
              <a:rPr lang="en-US" sz="2200" dirty="0"/>
              <a:t>May be fiscal impact to counties or state</a:t>
            </a:r>
          </a:p>
          <a:p>
            <a:pPr marL="2057400" lvl="3" indent="-457200">
              <a:spcAft>
                <a:spcPts val="600"/>
              </a:spcAft>
            </a:pPr>
            <a:r>
              <a:rPr lang="en-US" sz="2000" dirty="0"/>
              <a:t>State did not certify ranked voting module &amp; Dominion claims not to have licensed its use in Colorado</a:t>
            </a:r>
          </a:p>
          <a:p>
            <a:pPr marL="2057400" lvl="3" indent="-457200">
              <a:spcAft>
                <a:spcPts val="600"/>
              </a:spcAft>
            </a:pPr>
            <a:r>
              <a:rPr lang="en-US" sz="2000" dirty="0"/>
              <a:t>Dominion has informally expressed willingness to negotiate state master license or individual county licenses</a:t>
            </a:r>
          </a:p>
          <a:p>
            <a:pPr marL="2057400" lvl="3" indent="-457200">
              <a:spcAft>
                <a:spcPts val="600"/>
              </a:spcAft>
            </a:pPr>
            <a:r>
              <a:rPr lang="en-US" sz="2000" dirty="0"/>
              <a:t>Annual license amount unknown</a:t>
            </a:r>
          </a:p>
          <a:p>
            <a:pPr marL="2057400" lvl="3" indent="-457200">
              <a:spcAft>
                <a:spcPts val="600"/>
              </a:spcAft>
            </a:pPr>
            <a:r>
              <a:rPr lang="en-US" sz="2000" dirty="0"/>
              <a:t>May also increase expense for Dominion to program elections for express counties</a:t>
            </a:r>
          </a:p>
          <a:p>
            <a:pPr marL="1600200" lvl="2" indent="-457200">
              <a:spcAft>
                <a:spcPts val="600"/>
              </a:spcAft>
            </a:pPr>
            <a:r>
              <a:rPr lang="en-US" sz="2200" dirty="0"/>
              <a:t>Dominion is only commercially available with full ranked voting functionality</a:t>
            </a:r>
          </a:p>
        </p:txBody>
      </p:sp>
    </p:spTree>
    <p:extLst>
      <p:ext uri="{BB962C8B-B14F-4D97-AF65-F5344CB8AC3E}">
        <p14:creationId xmlns:p14="http://schemas.microsoft.com/office/powerpoint/2010/main" val="1985234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866323" cy="910002"/>
          </a:xfrm>
        </p:spPr>
        <p:txBody>
          <a:bodyPr>
            <a:normAutofit fontScale="90000"/>
          </a:bodyPr>
          <a:lstStyle/>
          <a:p>
            <a:r>
              <a:rPr lang="en-US" b="1" dirty="0"/>
              <a:t>7. Current technology and infrastructure (</a:t>
            </a:r>
            <a:r>
              <a:rPr lang="en-US" b="1" dirty="0" err="1"/>
              <a:t>cont</a:t>
            </a:r>
            <a:r>
              <a:rPr lang="en-US" b="1" dirty="0"/>
              <a:t>)</a:t>
            </a:r>
          </a:p>
        </p:txBody>
      </p:sp>
      <p:sp>
        <p:nvSpPr>
          <p:cNvPr id="5" name="Content Placeholder 4"/>
          <p:cNvSpPr>
            <a:spLocks noGrp="1"/>
          </p:cNvSpPr>
          <p:nvPr>
            <p:ph sz="half" idx="1"/>
          </p:nvPr>
        </p:nvSpPr>
        <p:spPr>
          <a:xfrm>
            <a:off x="162838" y="2319614"/>
            <a:ext cx="11866323" cy="4381811"/>
          </a:xfrm>
        </p:spPr>
        <p:txBody>
          <a:bodyPr>
            <a:normAutofit/>
          </a:bodyPr>
          <a:lstStyle/>
          <a:p>
            <a:pPr marL="685800" indent="-457200">
              <a:spcAft>
                <a:spcPts val="600"/>
              </a:spcAft>
            </a:pPr>
            <a:r>
              <a:rPr lang="en-US" sz="2800" b="1" dirty="0"/>
              <a:t>Voting systems – Clear Ballot Group’s </a:t>
            </a:r>
            <a:r>
              <a:rPr lang="en-US" sz="2800" b="1" dirty="0" err="1"/>
              <a:t>ClearVote</a:t>
            </a:r>
            <a:r>
              <a:rPr lang="en-US" sz="2800" b="1" dirty="0"/>
              <a:t>® - Used by 2 counties</a:t>
            </a:r>
            <a:endParaRPr lang="en-US" b="1" dirty="0"/>
          </a:p>
          <a:p>
            <a:pPr marL="1143000" lvl="1" indent="-457200">
              <a:spcAft>
                <a:spcPts val="600"/>
              </a:spcAft>
            </a:pPr>
            <a:r>
              <a:rPr lang="en-US" b="1" dirty="0"/>
              <a:t>Approval voting: </a:t>
            </a:r>
            <a:r>
              <a:rPr lang="en-US" dirty="0"/>
              <a:t>Fully capable; no modifications or licenses necessary</a:t>
            </a:r>
            <a:endParaRPr lang="en-US" b="1" dirty="0"/>
          </a:p>
          <a:p>
            <a:pPr marL="1143000" lvl="1" indent="-457200">
              <a:spcAft>
                <a:spcPts val="600"/>
              </a:spcAft>
            </a:pPr>
            <a:r>
              <a:rPr lang="en-US" b="1" dirty="0"/>
              <a:t>Ranked voting:</a:t>
            </a:r>
          </a:p>
          <a:p>
            <a:pPr marL="1600200" lvl="2" indent="-457200">
              <a:spcAft>
                <a:spcPts val="600"/>
              </a:spcAft>
            </a:pPr>
            <a:r>
              <a:rPr lang="en-US" sz="2200" dirty="0"/>
              <a:t>No current ranked voting functionality</a:t>
            </a:r>
          </a:p>
          <a:p>
            <a:pPr marL="1600200" lvl="2" indent="-457200">
              <a:spcAft>
                <a:spcPts val="600"/>
              </a:spcAft>
            </a:pPr>
            <a:r>
              <a:rPr lang="en-US" sz="2200" dirty="0"/>
              <a:t>Two development plans</a:t>
            </a:r>
          </a:p>
          <a:p>
            <a:pPr marL="2057400" lvl="3" indent="-457200">
              <a:spcAft>
                <a:spcPts val="600"/>
              </a:spcAft>
            </a:pPr>
            <a:r>
              <a:rPr lang="en-US" sz="2000" dirty="0"/>
              <a:t>Plan to obtain EAC certification in Q2 2020 using next release of RCV Resource Center’s universal tabulator, which will allow for single-county tabulation but limited/problematic multi –county tabulation and limited ballot layout options</a:t>
            </a:r>
          </a:p>
          <a:p>
            <a:pPr marL="2057400" lvl="3" indent="-457200">
              <a:spcAft>
                <a:spcPts val="600"/>
              </a:spcAft>
            </a:pPr>
            <a:r>
              <a:rPr lang="en-US" sz="2000" dirty="0"/>
              <a:t>Plan to develop fully integrated ranked voting functionality – possible CO testing &amp; certification in 2021</a:t>
            </a:r>
          </a:p>
          <a:p>
            <a:pPr marL="2057400" lvl="3" indent="-457200">
              <a:spcAft>
                <a:spcPts val="600"/>
              </a:spcAft>
            </a:pPr>
            <a:r>
              <a:rPr lang="en-US" sz="2000" dirty="0"/>
              <a:t>Additional license fees, CVR export format, technical details unknown at this time</a:t>
            </a:r>
          </a:p>
          <a:p>
            <a:pPr marL="2057400" lvl="3" indent="-457200">
              <a:spcAft>
                <a:spcPts val="600"/>
              </a:spcAft>
            </a:pPr>
            <a:endParaRPr lang="en-US" sz="2000" dirty="0"/>
          </a:p>
        </p:txBody>
      </p:sp>
    </p:spTree>
    <p:extLst>
      <p:ext uri="{BB962C8B-B14F-4D97-AF65-F5344CB8AC3E}">
        <p14:creationId xmlns:p14="http://schemas.microsoft.com/office/powerpoint/2010/main" val="4114811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866323" cy="910002"/>
          </a:xfrm>
        </p:spPr>
        <p:txBody>
          <a:bodyPr>
            <a:normAutofit fontScale="90000"/>
          </a:bodyPr>
          <a:lstStyle/>
          <a:p>
            <a:r>
              <a:rPr lang="en-US" b="1" dirty="0"/>
              <a:t>7. Current technology and infrastructure (</a:t>
            </a:r>
            <a:r>
              <a:rPr lang="en-US" b="1" dirty="0" err="1"/>
              <a:t>cont</a:t>
            </a:r>
            <a:r>
              <a:rPr lang="en-US" b="1" dirty="0"/>
              <a:t>)</a:t>
            </a:r>
          </a:p>
        </p:txBody>
      </p:sp>
      <p:sp>
        <p:nvSpPr>
          <p:cNvPr id="5" name="Content Placeholder 4"/>
          <p:cNvSpPr>
            <a:spLocks noGrp="1"/>
          </p:cNvSpPr>
          <p:nvPr>
            <p:ph sz="half" idx="1"/>
          </p:nvPr>
        </p:nvSpPr>
        <p:spPr>
          <a:xfrm>
            <a:off x="162838" y="2319614"/>
            <a:ext cx="11866323" cy="4381811"/>
          </a:xfrm>
        </p:spPr>
        <p:txBody>
          <a:bodyPr>
            <a:normAutofit fontScale="92500" lnSpcReduction="10000"/>
          </a:bodyPr>
          <a:lstStyle/>
          <a:p>
            <a:pPr marL="685800" indent="-457200">
              <a:spcAft>
                <a:spcPts val="600"/>
              </a:spcAft>
            </a:pPr>
            <a:r>
              <a:rPr lang="en-US" sz="2800" b="1" dirty="0"/>
              <a:t>Risk-limiting audits and software</a:t>
            </a:r>
            <a:endParaRPr lang="en-US" b="1" dirty="0"/>
          </a:p>
          <a:p>
            <a:pPr marL="1143000" lvl="1" indent="-457200">
              <a:spcAft>
                <a:spcPts val="600"/>
              </a:spcAft>
            </a:pPr>
            <a:r>
              <a:rPr lang="en-US" b="1" dirty="0"/>
              <a:t>Approval voting: </a:t>
            </a:r>
            <a:r>
              <a:rPr lang="en-US" dirty="0"/>
              <a:t>Few if any modifications to current processes or software necessary</a:t>
            </a:r>
            <a:endParaRPr lang="en-US" b="1" dirty="0"/>
          </a:p>
          <a:p>
            <a:pPr marL="1143000" lvl="1" indent="-457200">
              <a:spcAft>
                <a:spcPts val="600"/>
              </a:spcAft>
            </a:pPr>
            <a:r>
              <a:rPr lang="en-US" b="1" dirty="0"/>
              <a:t>Ranked voting:</a:t>
            </a:r>
          </a:p>
          <a:p>
            <a:pPr marL="1600200" lvl="2" indent="-457200">
              <a:spcAft>
                <a:spcPts val="600"/>
              </a:spcAft>
            </a:pPr>
            <a:r>
              <a:rPr lang="en-US" sz="2200" b="1" dirty="0"/>
              <a:t>Single-winner Instant Runoff Voting method (IRV)</a:t>
            </a:r>
          </a:p>
          <a:p>
            <a:pPr marL="2057400" lvl="3" indent="-457200">
              <a:spcAft>
                <a:spcPts val="600"/>
              </a:spcAft>
            </a:pPr>
            <a:r>
              <a:rPr lang="en-US" sz="2000" dirty="0"/>
              <a:t>Recent peer-reviewed article provides algorithms for RLA of IRV contests</a:t>
            </a:r>
          </a:p>
          <a:p>
            <a:pPr marL="2057400" lvl="3" indent="-457200">
              <a:spcAft>
                <a:spcPts val="600"/>
              </a:spcAft>
            </a:pPr>
            <a:r>
              <a:rPr lang="en-US" sz="2000" dirty="0"/>
              <a:t>Will need to modify RLA software to include IRV algorithms</a:t>
            </a:r>
          </a:p>
          <a:p>
            <a:pPr marL="2057400" lvl="3" indent="-457200">
              <a:spcAft>
                <a:spcPts val="600"/>
              </a:spcAft>
            </a:pPr>
            <a:r>
              <a:rPr lang="en-US" sz="2000" dirty="0"/>
              <a:t>If current tabular .csv format of CVR export cannot support RLA of IRV contest, will need to </a:t>
            </a:r>
            <a:r>
              <a:rPr lang="en-US" sz="2000" b="1" dirty="0"/>
              <a:t>substantially</a:t>
            </a:r>
            <a:r>
              <a:rPr lang="en-US" sz="2000" dirty="0"/>
              <a:t> redevelop software for hierarchical file format such as XML, UML, JSON</a:t>
            </a:r>
          </a:p>
          <a:p>
            <a:pPr marL="2057400" lvl="3" indent="-457200">
              <a:spcAft>
                <a:spcPts val="600"/>
              </a:spcAft>
            </a:pPr>
            <a:r>
              <a:rPr lang="en-US" sz="2000" dirty="0"/>
              <a:t>Short-term inability to RLA IRV contests is not ideal but not fatal either. RLA statute does not specify exact ballot contests; will need to modify Election Rule 25</a:t>
            </a:r>
          </a:p>
          <a:p>
            <a:pPr marL="1600200" lvl="2" indent="-457200">
              <a:spcAft>
                <a:spcPts val="600"/>
              </a:spcAft>
            </a:pPr>
            <a:r>
              <a:rPr lang="en-US" sz="2000" b="1" dirty="0"/>
              <a:t>Multi-winner Single </a:t>
            </a:r>
            <a:r>
              <a:rPr lang="en-US" b="1" dirty="0"/>
              <a:t>T</a:t>
            </a:r>
            <a:r>
              <a:rPr lang="en-US" sz="2000" b="1" dirty="0"/>
              <a:t>ransferable </a:t>
            </a:r>
            <a:r>
              <a:rPr lang="en-US" b="1" dirty="0"/>
              <a:t>V</a:t>
            </a:r>
            <a:r>
              <a:rPr lang="en-US" sz="2000" b="1" dirty="0"/>
              <a:t>ote method (STV):</a:t>
            </a:r>
            <a:r>
              <a:rPr lang="en-US" sz="2000" dirty="0"/>
              <a:t> Statisticians advise it is not possible to perform RLA of STV. Will need to adopt rule requiring alternate post-election audit method.</a:t>
            </a:r>
          </a:p>
          <a:p>
            <a:pPr marL="2057400" lvl="3" indent="-457200">
              <a:spcAft>
                <a:spcPts val="600"/>
              </a:spcAft>
            </a:pPr>
            <a:endParaRPr lang="en-US" sz="2000" dirty="0"/>
          </a:p>
        </p:txBody>
      </p:sp>
    </p:spTree>
    <p:extLst>
      <p:ext uri="{BB962C8B-B14F-4D97-AF65-F5344CB8AC3E}">
        <p14:creationId xmlns:p14="http://schemas.microsoft.com/office/powerpoint/2010/main" val="1825088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866323" cy="910002"/>
          </a:xfrm>
        </p:spPr>
        <p:txBody>
          <a:bodyPr>
            <a:normAutofit fontScale="90000"/>
          </a:bodyPr>
          <a:lstStyle/>
          <a:p>
            <a:r>
              <a:rPr lang="en-US" b="1" dirty="0"/>
              <a:t>7. Current technology and infrastructure (</a:t>
            </a:r>
            <a:r>
              <a:rPr lang="en-US" b="1" dirty="0" err="1"/>
              <a:t>cont</a:t>
            </a:r>
            <a:r>
              <a:rPr lang="en-US" b="1" dirty="0"/>
              <a:t>)</a:t>
            </a:r>
          </a:p>
        </p:txBody>
      </p:sp>
      <p:sp>
        <p:nvSpPr>
          <p:cNvPr id="5" name="Content Placeholder 4"/>
          <p:cNvSpPr>
            <a:spLocks noGrp="1"/>
          </p:cNvSpPr>
          <p:nvPr>
            <p:ph sz="half" idx="1"/>
          </p:nvPr>
        </p:nvSpPr>
        <p:spPr>
          <a:xfrm>
            <a:off x="162838" y="2319614"/>
            <a:ext cx="11866323" cy="4381811"/>
          </a:xfrm>
        </p:spPr>
        <p:txBody>
          <a:bodyPr>
            <a:normAutofit/>
          </a:bodyPr>
          <a:lstStyle/>
          <a:p>
            <a:pPr marL="685800" indent="-457200">
              <a:spcAft>
                <a:spcPts val="600"/>
              </a:spcAft>
            </a:pPr>
            <a:r>
              <a:rPr lang="en-US" sz="2800" b="1" dirty="0"/>
              <a:t>Other Dependent Systems (ENR, Electronic Ballot Delivery)</a:t>
            </a:r>
            <a:endParaRPr lang="en-US" b="1" dirty="0"/>
          </a:p>
          <a:p>
            <a:pPr marL="1143000" lvl="1" indent="-457200">
              <a:spcAft>
                <a:spcPts val="600"/>
              </a:spcAft>
            </a:pPr>
            <a:r>
              <a:rPr lang="en-US" sz="2200" b="1" dirty="0"/>
              <a:t>Approval voting: </a:t>
            </a:r>
            <a:r>
              <a:rPr lang="en-US" sz="2200" dirty="0"/>
              <a:t>Few if any modifications will be required for current systems</a:t>
            </a:r>
          </a:p>
          <a:p>
            <a:pPr marL="1143000" lvl="1" indent="-457200">
              <a:spcAft>
                <a:spcPts val="600"/>
              </a:spcAft>
            </a:pPr>
            <a:r>
              <a:rPr lang="en-US" sz="2200" b="1" dirty="0"/>
              <a:t>Ranked voting: </a:t>
            </a:r>
          </a:p>
          <a:p>
            <a:pPr marL="1600200" lvl="2" indent="-457200">
              <a:spcAft>
                <a:spcPts val="600"/>
              </a:spcAft>
            </a:pPr>
            <a:r>
              <a:rPr lang="en-US" dirty="0"/>
              <a:t>All dependent systems will require some amount of development to accommodate</a:t>
            </a:r>
          </a:p>
          <a:p>
            <a:pPr marL="1600200" lvl="2" indent="-457200">
              <a:spcAft>
                <a:spcPts val="600"/>
              </a:spcAft>
            </a:pPr>
            <a:r>
              <a:rPr lang="en-US" dirty="0"/>
              <a:t>Short-term workarounds may be possible. </a:t>
            </a:r>
            <a:r>
              <a:rPr lang="en-US" dirty="0" err="1"/>
              <a:t>E.g</a:t>
            </a:r>
            <a:r>
              <a:rPr lang="en-US" dirty="0"/>
              <a:t>, we forced ENR and Electronic Ballot Delivery system to accommodate Telluride’s IRV contest in the 2019 Coordinated Election</a:t>
            </a:r>
          </a:p>
          <a:p>
            <a:pPr marL="2057400" lvl="3" indent="-457200">
              <a:spcAft>
                <a:spcPts val="600"/>
              </a:spcAft>
            </a:pPr>
            <a:endParaRPr lang="en-US" sz="2000" dirty="0"/>
          </a:p>
        </p:txBody>
      </p:sp>
    </p:spTree>
    <p:extLst>
      <p:ext uri="{BB962C8B-B14F-4D97-AF65-F5344CB8AC3E}">
        <p14:creationId xmlns:p14="http://schemas.microsoft.com/office/powerpoint/2010/main" val="1566893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866323" cy="910002"/>
          </a:xfrm>
        </p:spPr>
        <p:txBody>
          <a:bodyPr>
            <a:normAutofit/>
          </a:bodyPr>
          <a:lstStyle/>
          <a:p>
            <a:r>
              <a:rPr lang="en-US" b="1" dirty="0"/>
              <a:t>8. L</a:t>
            </a:r>
            <a:r>
              <a:rPr lang="en-US" dirty="0"/>
              <a:t>egal changes for alternative voting</a:t>
            </a:r>
            <a:endParaRPr lang="en-US" b="1" dirty="0"/>
          </a:p>
        </p:txBody>
      </p:sp>
      <p:sp>
        <p:nvSpPr>
          <p:cNvPr id="5" name="Content Placeholder 4"/>
          <p:cNvSpPr>
            <a:spLocks noGrp="1"/>
          </p:cNvSpPr>
          <p:nvPr>
            <p:ph sz="half" idx="1"/>
          </p:nvPr>
        </p:nvSpPr>
        <p:spPr>
          <a:xfrm>
            <a:off x="162838" y="2319614"/>
            <a:ext cx="11866323" cy="4381811"/>
          </a:xfrm>
        </p:spPr>
        <p:txBody>
          <a:bodyPr>
            <a:normAutofit fontScale="92500" lnSpcReduction="10000"/>
          </a:bodyPr>
          <a:lstStyle/>
          <a:p>
            <a:pPr indent="0">
              <a:spcAft>
                <a:spcPts val="600"/>
              </a:spcAft>
              <a:buNone/>
            </a:pPr>
            <a:r>
              <a:rPr lang="en-US" b="1" dirty="0"/>
              <a:t>Approval voting: No legal changes required</a:t>
            </a:r>
          </a:p>
          <a:p>
            <a:pPr marL="685800" indent="-457200">
              <a:spcAft>
                <a:spcPts val="600"/>
              </a:spcAft>
            </a:pPr>
            <a:r>
              <a:rPr lang="en-US" dirty="0"/>
              <a:t>Counties will continue to tabulate results locally; all artifacts remain with county</a:t>
            </a:r>
          </a:p>
          <a:p>
            <a:pPr marL="685800" indent="-457200">
              <a:spcAft>
                <a:spcPts val="600"/>
              </a:spcAft>
            </a:pPr>
            <a:r>
              <a:rPr lang="en-US" dirty="0"/>
              <a:t>Counties will continue to provide preliminary &amp; official results of SOS-certified contests to Secretary of State</a:t>
            </a:r>
          </a:p>
          <a:p>
            <a:pPr marL="685800" indent="-457200">
              <a:spcAft>
                <a:spcPts val="600"/>
              </a:spcAft>
            </a:pPr>
            <a:r>
              <a:rPr lang="en-US" dirty="0"/>
              <a:t>Secretary of State will continue aggregating preliminary &amp; official county results for SOS-certified contests</a:t>
            </a:r>
          </a:p>
          <a:p>
            <a:pPr marL="685800" indent="-457200">
              <a:spcAft>
                <a:spcPts val="600"/>
              </a:spcAft>
            </a:pPr>
            <a:r>
              <a:rPr lang="en-US" dirty="0"/>
              <a:t>Counties will continue to provide preliminary &amp; official results to coordinating entities</a:t>
            </a:r>
          </a:p>
          <a:p>
            <a:pPr marL="685800" indent="-457200">
              <a:spcAft>
                <a:spcPts val="600"/>
              </a:spcAft>
            </a:pPr>
            <a:r>
              <a:rPr lang="en-US" dirty="0"/>
              <a:t>Designated election officials of coordinating entities will aggregate results received from counties</a:t>
            </a:r>
          </a:p>
          <a:p>
            <a:pPr marL="2057400" lvl="3" indent="-457200">
              <a:spcAft>
                <a:spcPts val="600"/>
              </a:spcAft>
            </a:pPr>
            <a:endParaRPr lang="en-US" sz="2000" dirty="0"/>
          </a:p>
        </p:txBody>
      </p:sp>
    </p:spTree>
    <p:extLst>
      <p:ext uri="{BB962C8B-B14F-4D97-AF65-F5344CB8AC3E}">
        <p14:creationId xmlns:p14="http://schemas.microsoft.com/office/powerpoint/2010/main" val="524093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866323" cy="910002"/>
          </a:xfrm>
        </p:spPr>
        <p:txBody>
          <a:bodyPr>
            <a:normAutofit/>
          </a:bodyPr>
          <a:lstStyle/>
          <a:p>
            <a:r>
              <a:rPr lang="en-US" b="1" dirty="0"/>
              <a:t>8. L</a:t>
            </a:r>
            <a:r>
              <a:rPr lang="en-US" dirty="0"/>
              <a:t>egal changes for alternative voting (cont.)</a:t>
            </a:r>
            <a:endParaRPr lang="en-US" b="1" dirty="0"/>
          </a:p>
        </p:txBody>
      </p:sp>
      <p:sp>
        <p:nvSpPr>
          <p:cNvPr id="5" name="Content Placeholder 4"/>
          <p:cNvSpPr>
            <a:spLocks noGrp="1"/>
          </p:cNvSpPr>
          <p:nvPr>
            <p:ph sz="half" idx="1"/>
          </p:nvPr>
        </p:nvSpPr>
        <p:spPr>
          <a:xfrm>
            <a:off x="162838" y="2319614"/>
            <a:ext cx="11866323" cy="4381811"/>
          </a:xfrm>
        </p:spPr>
        <p:txBody>
          <a:bodyPr>
            <a:normAutofit/>
          </a:bodyPr>
          <a:lstStyle/>
          <a:p>
            <a:pPr indent="0">
              <a:spcAft>
                <a:spcPts val="600"/>
              </a:spcAft>
              <a:buNone/>
            </a:pPr>
            <a:r>
              <a:rPr lang="en-US" b="1" dirty="0"/>
              <a:t>Ranked voting</a:t>
            </a:r>
          </a:p>
          <a:p>
            <a:pPr marL="685800" indent="-457200">
              <a:spcAft>
                <a:spcPts val="600"/>
              </a:spcAft>
            </a:pPr>
            <a:r>
              <a:rPr lang="en-US" dirty="0"/>
              <a:t>None required if ranked voting contest wholly contained in one county</a:t>
            </a:r>
          </a:p>
          <a:p>
            <a:pPr marL="685800" indent="-457200">
              <a:spcAft>
                <a:spcPts val="600"/>
              </a:spcAft>
            </a:pPr>
            <a:r>
              <a:rPr lang="en-US" dirty="0"/>
              <a:t>May need to amend laws for centralized tabulation process and role of Secretary of State for shared contests</a:t>
            </a:r>
          </a:p>
          <a:p>
            <a:pPr marL="1143000" lvl="1" indent="-457200">
              <a:spcAft>
                <a:spcPts val="600"/>
              </a:spcAft>
            </a:pPr>
            <a:r>
              <a:rPr lang="en-US" dirty="0"/>
              <a:t>Counties cannot independently tabulate ranked voting contests because eliminations in tabulation round by any county affects outcome of tabulation for all counties</a:t>
            </a:r>
          </a:p>
          <a:p>
            <a:pPr marL="1143000" lvl="1" indent="-457200">
              <a:spcAft>
                <a:spcPts val="600"/>
              </a:spcAft>
            </a:pPr>
            <a:r>
              <a:rPr lang="en-US" dirty="0"/>
              <a:t>Therefore, shared contests must be tabulated by central authority such as Secretary of State</a:t>
            </a:r>
          </a:p>
          <a:p>
            <a:pPr marL="1143000" lvl="1" indent="-457200">
              <a:spcAft>
                <a:spcPts val="600"/>
              </a:spcAft>
            </a:pPr>
            <a:r>
              <a:rPr lang="en-US" dirty="0"/>
              <a:t>Changes in law may be necessary to permit tabulation in first instance by central authority</a:t>
            </a:r>
          </a:p>
          <a:p>
            <a:pPr marL="1143000" lvl="1" indent="-457200">
              <a:spcAft>
                <a:spcPts val="600"/>
              </a:spcAft>
            </a:pPr>
            <a:r>
              <a:rPr lang="en-US" dirty="0"/>
              <a:t>Changes in law also may be required to authorize a novel role for Secretary of State</a:t>
            </a:r>
          </a:p>
          <a:p>
            <a:pPr marL="2057400" lvl="3" indent="-457200">
              <a:spcAft>
                <a:spcPts val="600"/>
              </a:spcAft>
            </a:pPr>
            <a:endParaRPr lang="en-US" sz="2000" dirty="0"/>
          </a:p>
        </p:txBody>
      </p:sp>
    </p:spTree>
    <p:extLst>
      <p:ext uri="{BB962C8B-B14F-4D97-AF65-F5344CB8AC3E}">
        <p14:creationId xmlns:p14="http://schemas.microsoft.com/office/powerpoint/2010/main" val="3854875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866323" cy="910002"/>
          </a:xfrm>
        </p:spPr>
        <p:txBody>
          <a:bodyPr>
            <a:normAutofit/>
          </a:bodyPr>
          <a:lstStyle/>
          <a:p>
            <a:r>
              <a:rPr lang="en-US" b="1" dirty="0"/>
              <a:t>8. L</a:t>
            </a:r>
            <a:r>
              <a:rPr lang="en-US" dirty="0"/>
              <a:t>egal changes for alternative voting (cont.)</a:t>
            </a:r>
            <a:endParaRPr lang="en-US" b="1" dirty="0"/>
          </a:p>
        </p:txBody>
      </p:sp>
      <p:sp>
        <p:nvSpPr>
          <p:cNvPr id="5" name="Content Placeholder 4"/>
          <p:cNvSpPr>
            <a:spLocks noGrp="1"/>
          </p:cNvSpPr>
          <p:nvPr>
            <p:ph sz="half" idx="1"/>
          </p:nvPr>
        </p:nvSpPr>
        <p:spPr>
          <a:xfrm>
            <a:off x="162838" y="2319614"/>
            <a:ext cx="11866323" cy="4381811"/>
          </a:xfrm>
        </p:spPr>
        <p:txBody>
          <a:bodyPr>
            <a:normAutofit fontScale="92500"/>
          </a:bodyPr>
          <a:lstStyle/>
          <a:p>
            <a:pPr indent="0">
              <a:spcAft>
                <a:spcPts val="600"/>
              </a:spcAft>
              <a:buNone/>
            </a:pPr>
            <a:r>
              <a:rPr lang="en-US" b="1" dirty="0"/>
              <a:t>Ranked voting – First way to centrally tabulate shared contests</a:t>
            </a:r>
          </a:p>
          <a:p>
            <a:pPr marL="685800" indent="-457200">
              <a:spcAft>
                <a:spcPts val="600"/>
              </a:spcAft>
            </a:pPr>
            <a:r>
              <a:rPr lang="en-US" dirty="0"/>
              <a:t>Counties deliver ranked voting ballots to Secretary of State’s office for central tabulation</a:t>
            </a:r>
          </a:p>
          <a:p>
            <a:pPr marL="685800" indent="-457200">
              <a:spcAft>
                <a:spcPts val="600"/>
              </a:spcAft>
            </a:pPr>
            <a:r>
              <a:rPr lang="en-US" dirty="0"/>
              <a:t>Maine Secretary Matthew Dunlap had state patrol retrieve IRV ballots from every town and transport them to his office in order to count 2018 ME-03 IRV congressional race</a:t>
            </a:r>
          </a:p>
          <a:p>
            <a:pPr marL="685800" indent="-457200">
              <a:spcAft>
                <a:spcPts val="600"/>
              </a:spcAft>
            </a:pPr>
            <a:r>
              <a:rPr lang="en-US" dirty="0"/>
              <a:t>Counties lose custody of ballots</a:t>
            </a:r>
          </a:p>
          <a:p>
            <a:pPr marL="685800" indent="-457200">
              <a:spcAft>
                <a:spcPts val="600"/>
              </a:spcAft>
            </a:pPr>
            <a:r>
              <a:rPr lang="en-US" dirty="0"/>
              <a:t>Risks inherent in physical transport of ballots</a:t>
            </a:r>
          </a:p>
          <a:p>
            <a:pPr marL="685800" indent="-457200">
              <a:spcAft>
                <a:spcPts val="600"/>
              </a:spcAft>
            </a:pPr>
            <a:r>
              <a:rPr lang="en-US" dirty="0"/>
              <a:t>Delays release of preliminary results until after Election Day</a:t>
            </a:r>
          </a:p>
          <a:p>
            <a:pPr marL="685800" indent="-457200">
              <a:spcAft>
                <a:spcPts val="600"/>
              </a:spcAft>
            </a:pPr>
            <a:r>
              <a:rPr lang="en-US" dirty="0"/>
              <a:t>Requires ranked voting contests to be on separate ballot cards</a:t>
            </a:r>
          </a:p>
          <a:p>
            <a:pPr marL="685800" indent="-457200">
              <a:spcAft>
                <a:spcPts val="600"/>
              </a:spcAft>
            </a:pPr>
            <a:endParaRPr lang="en-US" dirty="0"/>
          </a:p>
          <a:p>
            <a:pPr marL="2057400" lvl="3" indent="-457200">
              <a:spcAft>
                <a:spcPts val="600"/>
              </a:spcAft>
            </a:pPr>
            <a:endParaRPr lang="en-US" sz="2000" dirty="0"/>
          </a:p>
        </p:txBody>
      </p:sp>
    </p:spTree>
    <p:extLst>
      <p:ext uri="{BB962C8B-B14F-4D97-AF65-F5344CB8AC3E}">
        <p14:creationId xmlns:p14="http://schemas.microsoft.com/office/powerpoint/2010/main" val="1943942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866323" cy="910002"/>
          </a:xfrm>
        </p:spPr>
        <p:txBody>
          <a:bodyPr>
            <a:normAutofit/>
          </a:bodyPr>
          <a:lstStyle/>
          <a:p>
            <a:r>
              <a:rPr lang="en-US" b="1" dirty="0"/>
              <a:t>8. L</a:t>
            </a:r>
            <a:r>
              <a:rPr lang="en-US" dirty="0"/>
              <a:t>egal changes for alternative voting (cont.)</a:t>
            </a:r>
            <a:endParaRPr lang="en-US" b="1" dirty="0"/>
          </a:p>
        </p:txBody>
      </p:sp>
      <p:sp>
        <p:nvSpPr>
          <p:cNvPr id="5" name="Content Placeholder 4"/>
          <p:cNvSpPr>
            <a:spLocks noGrp="1"/>
          </p:cNvSpPr>
          <p:nvPr>
            <p:ph sz="half" idx="1"/>
          </p:nvPr>
        </p:nvSpPr>
        <p:spPr>
          <a:xfrm>
            <a:off x="162838" y="2319614"/>
            <a:ext cx="11866323" cy="4381811"/>
          </a:xfrm>
        </p:spPr>
        <p:txBody>
          <a:bodyPr>
            <a:normAutofit fontScale="92500" lnSpcReduction="10000"/>
          </a:bodyPr>
          <a:lstStyle/>
          <a:p>
            <a:pPr indent="0">
              <a:spcAft>
                <a:spcPts val="600"/>
              </a:spcAft>
              <a:buNone/>
            </a:pPr>
            <a:r>
              <a:rPr lang="en-US" b="1" dirty="0"/>
              <a:t>Ranked voting – Second way to centrally tabulate shared contests (cont.)</a:t>
            </a:r>
          </a:p>
          <a:p>
            <a:pPr marL="685800" indent="-457200">
              <a:spcAft>
                <a:spcPts val="600"/>
              </a:spcAft>
            </a:pPr>
            <a:r>
              <a:rPr lang="en-US" dirty="0"/>
              <a:t>Counties transmit CVRs for ranked voting contests to Secretary of State</a:t>
            </a:r>
          </a:p>
          <a:p>
            <a:pPr marL="685800" indent="-457200">
              <a:spcAft>
                <a:spcPts val="600"/>
              </a:spcAft>
            </a:pPr>
            <a:r>
              <a:rPr lang="en-US" dirty="0"/>
              <a:t>Secretary of State uses software with ranked voting algorithms to conduct tabulation rounds</a:t>
            </a:r>
          </a:p>
          <a:p>
            <a:pPr marL="685800" indent="-457200">
              <a:spcAft>
                <a:spcPts val="600"/>
              </a:spcAft>
            </a:pPr>
            <a:r>
              <a:rPr lang="en-US" dirty="0"/>
              <a:t>Counties retain sole custody of all artifacts</a:t>
            </a:r>
          </a:p>
          <a:p>
            <a:pPr marL="685800" indent="-457200">
              <a:spcAft>
                <a:spcPts val="600"/>
              </a:spcAft>
            </a:pPr>
            <a:r>
              <a:rPr lang="en-US" dirty="0"/>
              <a:t>Will require additional software application but not complicated</a:t>
            </a:r>
          </a:p>
          <a:p>
            <a:pPr marL="685800" indent="-457200">
              <a:spcAft>
                <a:spcPts val="600"/>
              </a:spcAft>
            </a:pPr>
            <a:r>
              <a:rPr lang="en-US" dirty="0"/>
              <a:t>Already use the same process for RLAs</a:t>
            </a:r>
          </a:p>
          <a:p>
            <a:pPr marL="685800" indent="-457200">
              <a:spcAft>
                <a:spcPts val="600"/>
              </a:spcAft>
            </a:pPr>
            <a:r>
              <a:rPr lang="en-US" dirty="0"/>
              <a:t>But involves new risk of exposing raw tabulation data to internet</a:t>
            </a:r>
          </a:p>
          <a:p>
            <a:pPr marL="685800" indent="-457200">
              <a:spcAft>
                <a:spcPts val="600"/>
              </a:spcAft>
            </a:pPr>
            <a:r>
              <a:rPr lang="en-US" dirty="0"/>
              <a:t>Will require careful development and consultation with cyber security professionals</a:t>
            </a:r>
          </a:p>
          <a:p>
            <a:pPr marL="685800" indent="-457200">
              <a:spcAft>
                <a:spcPts val="600"/>
              </a:spcAft>
            </a:pPr>
            <a:endParaRPr lang="en-US" dirty="0"/>
          </a:p>
          <a:p>
            <a:pPr marL="2057400" lvl="3" indent="-457200">
              <a:spcAft>
                <a:spcPts val="600"/>
              </a:spcAft>
            </a:pPr>
            <a:endParaRPr lang="en-US" sz="2000" dirty="0"/>
          </a:p>
        </p:txBody>
      </p:sp>
    </p:spTree>
    <p:extLst>
      <p:ext uri="{BB962C8B-B14F-4D97-AF65-F5344CB8AC3E}">
        <p14:creationId xmlns:p14="http://schemas.microsoft.com/office/powerpoint/2010/main" val="39822584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8642" y="1527976"/>
            <a:ext cx="12083357" cy="910002"/>
          </a:xfrm>
        </p:spPr>
        <p:txBody>
          <a:bodyPr>
            <a:normAutofit fontScale="90000"/>
          </a:bodyPr>
          <a:lstStyle/>
          <a:p>
            <a:r>
              <a:rPr lang="en-US" dirty="0"/>
              <a:t>9. Lessons learned from implementing ranked voting</a:t>
            </a:r>
          </a:p>
        </p:txBody>
      </p:sp>
      <p:sp>
        <p:nvSpPr>
          <p:cNvPr id="5" name="Content Placeholder 4"/>
          <p:cNvSpPr>
            <a:spLocks noGrp="1"/>
          </p:cNvSpPr>
          <p:nvPr>
            <p:ph sz="half" idx="1"/>
          </p:nvPr>
        </p:nvSpPr>
        <p:spPr>
          <a:xfrm>
            <a:off x="651353" y="2617365"/>
            <a:ext cx="10614765" cy="3407654"/>
          </a:xfrm>
        </p:spPr>
        <p:txBody>
          <a:bodyPr>
            <a:normAutofit/>
          </a:bodyPr>
          <a:lstStyle/>
          <a:p>
            <a:pPr marL="457200" lvl="1" indent="0" algn="ctr">
              <a:spcAft>
                <a:spcPts val="600"/>
              </a:spcAft>
              <a:buNone/>
            </a:pPr>
            <a:endParaRPr lang="en-US" dirty="0"/>
          </a:p>
          <a:p>
            <a:pPr marL="457200" lvl="1" indent="0" algn="ctr">
              <a:spcAft>
                <a:spcPts val="600"/>
              </a:spcAft>
              <a:buNone/>
            </a:pPr>
            <a:r>
              <a:rPr lang="en-US" dirty="0"/>
              <a:t>See </a:t>
            </a:r>
            <a:r>
              <a:rPr lang="en-US" b="1" u="sng" dirty="0" err="1"/>
              <a:t>Belant</a:t>
            </a:r>
            <a:r>
              <a:rPr lang="en-US" b="1" u="sng" dirty="0"/>
              <a:t> RCV Implementation Presentation.pptx</a:t>
            </a:r>
          </a:p>
          <a:p>
            <a:pPr marL="457200" lvl="1" indent="0" algn="ctr">
              <a:spcAft>
                <a:spcPts val="600"/>
              </a:spcAft>
              <a:buNone/>
            </a:pPr>
            <a:r>
              <a:rPr lang="en-US" i="1" dirty="0"/>
              <a:t>by</a:t>
            </a:r>
          </a:p>
          <a:p>
            <a:pPr marL="457200" lvl="1" indent="0" algn="ctr">
              <a:spcAft>
                <a:spcPts val="600"/>
              </a:spcAft>
              <a:buNone/>
            </a:pPr>
            <a:r>
              <a:rPr lang="en-US" dirty="0"/>
              <a:t>Luke </a:t>
            </a:r>
            <a:r>
              <a:rPr lang="en-US" dirty="0" err="1"/>
              <a:t>Belant</a:t>
            </a:r>
            <a:endParaRPr lang="en-US" dirty="0"/>
          </a:p>
        </p:txBody>
      </p:sp>
    </p:spTree>
    <p:extLst>
      <p:ext uri="{BB962C8B-B14F-4D97-AF65-F5344CB8AC3E}">
        <p14:creationId xmlns:p14="http://schemas.microsoft.com/office/powerpoint/2010/main" val="567074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7976"/>
            <a:ext cx="12191999" cy="910002"/>
          </a:xfrm>
        </p:spPr>
        <p:txBody>
          <a:bodyPr>
            <a:normAutofit/>
          </a:bodyPr>
          <a:lstStyle/>
          <a:p>
            <a:r>
              <a:rPr lang="en-US" dirty="0"/>
              <a:t>10.  Q &amp; A Session</a:t>
            </a:r>
          </a:p>
        </p:txBody>
      </p:sp>
      <p:sp>
        <p:nvSpPr>
          <p:cNvPr id="6" name="Title 3">
            <a:extLst>
              <a:ext uri="{FF2B5EF4-FFF2-40B4-BE49-F238E27FC236}">
                <a16:creationId xmlns:a16="http://schemas.microsoft.com/office/drawing/2014/main" id="{DEA6FE16-FFFB-470D-9D9D-937AEE76F2E9}"/>
              </a:ext>
            </a:extLst>
          </p:cNvPr>
          <p:cNvSpPr txBox="1">
            <a:spLocks/>
          </p:cNvSpPr>
          <p:nvPr/>
        </p:nvSpPr>
        <p:spPr>
          <a:xfrm>
            <a:off x="0" y="2376520"/>
            <a:ext cx="12083357" cy="91000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11.  Other Public Comment</a:t>
            </a:r>
          </a:p>
        </p:txBody>
      </p:sp>
      <p:sp>
        <p:nvSpPr>
          <p:cNvPr id="7" name="Title 3">
            <a:extLst>
              <a:ext uri="{FF2B5EF4-FFF2-40B4-BE49-F238E27FC236}">
                <a16:creationId xmlns:a16="http://schemas.microsoft.com/office/drawing/2014/main" id="{D24DDDA3-9901-494B-91CD-AD95126F9217}"/>
              </a:ext>
            </a:extLst>
          </p:cNvPr>
          <p:cNvSpPr txBox="1">
            <a:spLocks/>
          </p:cNvSpPr>
          <p:nvPr/>
        </p:nvSpPr>
        <p:spPr>
          <a:xfrm>
            <a:off x="54321" y="3286522"/>
            <a:ext cx="12083357" cy="9733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12.  Next Steps</a:t>
            </a:r>
          </a:p>
        </p:txBody>
      </p:sp>
      <p:sp>
        <p:nvSpPr>
          <p:cNvPr id="8" name="Title 3">
            <a:extLst>
              <a:ext uri="{FF2B5EF4-FFF2-40B4-BE49-F238E27FC236}">
                <a16:creationId xmlns:a16="http://schemas.microsoft.com/office/drawing/2014/main" id="{4FDEA649-3E6E-4FE6-9178-BEAD903E97C0}"/>
              </a:ext>
            </a:extLst>
          </p:cNvPr>
          <p:cNvSpPr txBox="1">
            <a:spLocks/>
          </p:cNvSpPr>
          <p:nvPr/>
        </p:nvSpPr>
        <p:spPr>
          <a:xfrm>
            <a:off x="1" y="4221357"/>
            <a:ext cx="12191998" cy="9733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13.  Adjournment</a:t>
            </a:r>
          </a:p>
        </p:txBody>
      </p:sp>
    </p:spTree>
    <p:extLst>
      <p:ext uri="{BB962C8B-B14F-4D97-AF65-F5344CB8AC3E}">
        <p14:creationId xmlns:p14="http://schemas.microsoft.com/office/powerpoint/2010/main" val="1300310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2839" y="1527976"/>
            <a:ext cx="11190962" cy="910002"/>
          </a:xfrm>
        </p:spPr>
        <p:txBody>
          <a:bodyPr>
            <a:normAutofit/>
          </a:bodyPr>
          <a:lstStyle/>
          <a:p>
            <a:r>
              <a:rPr lang="en-US" dirty="0"/>
              <a:t>Agenda (continued)</a:t>
            </a:r>
          </a:p>
        </p:txBody>
      </p:sp>
      <p:sp>
        <p:nvSpPr>
          <p:cNvPr id="5" name="Content Placeholder 4"/>
          <p:cNvSpPr>
            <a:spLocks noGrp="1"/>
          </p:cNvSpPr>
          <p:nvPr>
            <p:ph sz="half" idx="1"/>
          </p:nvPr>
        </p:nvSpPr>
        <p:spPr>
          <a:xfrm>
            <a:off x="162838" y="2437978"/>
            <a:ext cx="11690959" cy="4000400"/>
          </a:xfrm>
        </p:spPr>
        <p:txBody>
          <a:bodyPr>
            <a:normAutofit/>
          </a:bodyPr>
          <a:lstStyle/>
          <a:p>
            <a:pPr marL="514350" indent="-514350">
              <a:spcAft>
                <a:spcPts val="600"/>
              </a:spcAft>
              <a:buFont typeface="+mj-lt"/>
              <a:buAutoNum type="arabicPeriod" startAt="8"/>
            </a:pPr>
            <a:r>
              <a:rPr lang="en-US" dirty="0"/>
              <a:t>Legal changes needed for alternative voting methods</a:t>
            </a:r>
          </a:p>
          <a:p>
            <a:pPr marL="514350" indent="-514350">
              <a:spcAft>
                <a:spcPts val="600"/>
              </a:spcAft>
              <a:buFont typeface="+mj-lt"/>
              <a:buAutoNum type="arabicPeriod" startAt="8"/>
            </a:pPr>
            <a:r>
              <a:rPr lang="en-US" dirty="0"/>
              <a:t>Lessons learned from implementing ranked voting (Luke </a:t>
            </a:r>
            <a:r>
              <a:rPr lang="en-US" dirty="0" err="1"/>
              <a:t>Belant</a:t>
            </a:r>
            <a:r>
              <a:rPr lang="en-US" dirty="0"/>
              <a:t>)</a:t>
            </a:r>
          </a:p>
          <a:p>
            <a:pPr marL="514350" indent="-514350">
              <a:spcAft>
                <a:spcPts val="600"/>
              </a:spcAft>
              <a:buFont typeface="+mj-lt"/>
              <a:buAutoNum type="arabicPeriod" startAt="8"/>
            </a:pPr>
            <a:r>
              <a:rPr lang="en-US" dirty="0"/>
              <a:t>Q &amp; A session</a:t>
            </a:r>
          </a:p>
          <a:p>
            <a:pPr marL="514350" indent="-514350">
              <a:spcAft>
                <a:spcPts val="600"/>
              </a:spcAft>
              <a:buFont typeface="+mj-lt"/>
              <a:buAutoNum type="arabicPeriod" startAt="8"/>
            </a:pPr>
            <a:r>
              <a:rPr lang="en-US" dirty="0"/>
              <a:t>Other public comment</a:t>
            </a:r>
          </a:p>
          <a:p>
            <a:pPr marL="514350" indent="-514350">
              <a:spcAft>
                <a:spcPts val="600"/>
              </a:spcAft>
              <a:buFont typeface="+mj-lt"/>
              <a:buAutoNum type="arabicPeriod" startAt="8"/>
            </a:pPr>
            <a:r>
              <a:rPr lang="en-US" dirty="0"/>
              <a:t>Next steps</a:t>
            </a:r>
          </a:p>
          <a:p>
            <a:pPr marL="514350" indent="-514350">
              <a:spcAft>
                <a:spcPts val="600"/>
              </a:spcAft>
              <a:buFont typeface="+mj-lt"/>
              <a:buAutoNum type="arabicPeriod" startAt="8"/>
            </a:pPr>
            <a:r>
              <a:rPr lang="en-US" dirty="0"/>
              <a:t>Adjournment</a:t>
            </a:r>
          </a:p>
          <a:p>
            <a:pPr>
              <a:spcAft>
                <a:spcPts val="600"/>
              </a:spcAft>
            </a:pPr>
            <a:endParaRPr lang="en-US" dirty="0"/>
          </a:p>
          <a:p>
            <a:pPr>
              <a:spcAft>
                <a:spcPts val="600"/>
              </a:spcAft>
            </a:pPr>
            <a:endParaRPr lang="en-US" dirty="0"/>
          </a:p>
          <a:p>
            <a:pPr lvl="1">
              <a:spcAft>
                <a:spcPts val="600"/>
              </a:spcAft>
            </a:pPr>
            <a:endParaRPr lang="en-US" dirty="0"/>
          </a:p>
          <a:p>
            <a:pPr>
              <a:spcAft>
                <a:spcPts val="600"/>
              </a:spcAft>
            </a:pPr>
            <a:endParaRPr lang="en-US" dirty="0"/>
          </a:p>
          <a:p>
            <a:pPr>
              <a:spcAft>
                <a:spcPts val="600"/>
              </a:spcAft>
            </a:pPr>
            <a:endParaRPr lang="en-US" dirty="0"/>
          </a:p>
        </p:txBody>
      </p:sp>
    </p:spTree>
    <p:extLst>
      <p:ext uri="{BB962C8B-B14F-4D97-AF65-F5344CB8AC3E}">
        <p14:creationId xmlns:p14="http://schemas.microsoft.com/office/powerpoint/2010/main" val="2457640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2839" y="1527976"/>
            <a:ext cx="11190962" cy="910002"/>
          </a:xfrm>
        </p:spPr>
        <p:txBody>
          <a:bodyPr>
            <a:normAutofit/>
          </a:bodyPr>
          <a:lstStyle/>
          <a:p>
            <a:r>
              <a:rPr lang="en-US" dirty="0"/>
              <a:t>1. Purpose of today’s meeting</a:t>
            </a:r>
          </a:p>
        </p:txBody>
      </p:sp>
      <p:sp>
        <p:nvSpPr>
          <p:cNvPr id="5" name="Content Placeholder 4"/>
          <p:cNvSpPr>
            <a:spLocks noGrp="1"/>
          </p:cNvSpPr>
          <p:nvPr>
            <p:ph sz="half" idx="1"/>
          </p:nvPr>
        </p:nvSpPr>
        <p:spPr>
          <a:xfrm>
            <a:off x="162838" y="2437978"/>
            <a:ext cx="11866323" cy="3837562"/>
          </a:xfrm>
        </p:spPr>
        <p:txBody>
          <a:bodyPr>
            <a:normAutofit fontScale="92500" lnSpcReduction="10000"/>
          </a:bodyPr>
          <a:lstStyle/>
          <a:p>
            <a:pPr>
              <a:spcAft>
                <a:spcPts val="600"/>
              </a:spcAft>
            </a:pPr>
            <a:r>
              <a:rPr lang="en-US" dirty="0"/>
              <a:t>If enacted, several pieces of proposed legislation will require ranked or approval voting </a:t>
            </a:r>
          </a:p>
          <a:p>
            <a:pPr>
              <a:spcAft>
                <a:spcPts val="600"/>
              </a:spcAft>
            </a:pPr>
            <a:r>
              <a:rPr lang="en-US" dirty="0"/>
              <a:t>These are public policy decisions vested in General Assembly</a:t>
            </a:r>
          </a:p>
          <a:p>
            <a:pPr>
              <a:spcAft>
                <a:spcPts val="600"/>
              </a:spcAft>
            </a:pPr>
            <a:r>
              <a:rPr lang="en-US" dirty="0"/>
              <a:t>Secretary of State does not endorse or oppose any particular voting method</a:t>
            </a:r>
          </a:p>
          <a:p>
            <a:pPr>
              <a:spcAft>
                <a:spcPts val="600"/>
              </a:spcAft>
            </a:pPr>
            <a:r>
              <a:rPr lang="en-US" dirty="0"/>
              <a:t>But Secretary of State &amp; County Clerks must implement those public policies</a:t>
            </a:r>
          </a:p>
          <a:p>
            <a:pPr>
              <a:spcAft>
                <a:spcPts val="600"/>
              </a:spcAft>
            </a:pPr>
            <a:r>
              <a:rPr lang="en-US" dirty="0"/>
              <a:t>So let’s not rush to failure &amp; instead plan for success:</a:t>
            </a:r>
          </a:p>
          <a:p>
            <a:pPr lvl="1">
              <a:spcAft>
                <a:spcPts val="600"/>
              </a:spcAft>
            </a:pPr>
            <a:r>
              <a:rPr lang="en-US" dirty="0"/>
              <a:t>Accurately assess current technological capabilities &amp; legal structures (the “as-is” state)</a:t>
            </a:r>
          </a:p>
          <a:p>
            <a:pPr lvl="1">
              <a:spcAft>
                <a:spcPts val="600"/>
              </a:spcAft>
            </a:pPr>
            <a:r>
              <a:rPr lang="en-US" dirty="0"/>
              <a:t>Identify necessary changes &amp; enhancements (the “to-be” state)</a:t>
            </a:r>
          </a:p>
          <a:p>
            <a:pPr lvl="1">
              <a:spcAft>
                <a:spcPts val="600"/>
              </a:spcAft>
            </a:pPr>
            <a:r>
              <a:rPr lang="en-US" dirty="0"/>
              <a:t>Thoughtfully plan, commit resources &amp; allow sufficient time to move from “as-is” to “to-be”</a:t>
            </a:r>
          </a:p>
          <a:p>
            <a:pPr>
              <a:spcAft>
                <a:spcPts val="600"/>
              </a:spcAft>
            </a:pPr>
            <a:endParaRPr lang="en-US" dirty="0"/>
          </a:p>
          <a:p>
            <a:pPr>
              <a:spcAft>
                <a:spcPts val="600"/>
              </a:spcAft>
            </a:pPr>
            <a:endParaRPr lang="en-US" dirty="0"/>
          </a:p>
        </p:txBody>
      </p:sp>
    </p:spTree>
    <p:extLst>
      <p:ext uri="{BB962C8B-B14F-4D97-AF65-F5344CB8AC3E}">
        <p14:creationId xmlns:p14="http://schemas.microsoft.com/office/powerpoint/2010/main" val="1828627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2735" y="1527976"/>
            <a:ext cx="11241065" cy="910002"/>
          </a:xfrm>
        </p:spPr>
        <p:txBody>
          <a:bodyPr>
            <a:normAutofit/>
          </a:bodyPr>
          <a:lstStyle/>
          <a:p>
            <a:r>
              <a:rPr lang="en-US" dirty="0"/>
              <a:t>1. Purpose of today’s meeting (continued)</a:t>
            </a:r>
          </a:p>
        </p:txBody>
      </p:sp>
      <p:sp>
        <p:nvSpPr>
          <p:cNvPr id="5" name="Content Placeholder 4"/>
          <p:cNvSpPr>
            <a:spLocks noGrp="1"/>
          </p:cNvSpPr>
          <p:nvPr>
            <p:ph sz="half" idx="1"/>
          </p:nvPr>
        </p:nvSpPr>
        <p:spPr>
          <a:xfrm>
            <a:off x="112735" y="2617365"/>
            <a:ext cx="11862148" cy="3559598"/>
          </a:xfrm>
        </p:spPr>
        <p:txBody>
          <a:bodyPr>
            <a:normAutofit fontScale="70000" lnSpcReduction="20000"/>
          </a:bodyPr>
          <a:lstStyle/>
          <a:p>
            <a:pPr marL="0" indent="0">
              <a:spcAft>
                <a:spcPts val="600"/>
              </a:spcAft>
              <a:buNone/>
            </a:pPr>
            <a:r>
              <a:rPr lang="en-US" sz="3500" dirty="0"/>
              <a:t>The great news is that the Secretary of State and County Clerk and Recorders have a proven track record of close collaboration to successfully implement major election reforms. Examples:</a:t>
            </a:r>
          </a:p>
          <a:p>
            <a:pPr>
              <a:spcAft>
                <a:spcPts val="600"/>
              </a:spcAft>
            </a:pPr>
            <a:r>
              <a:rPr lang="en-US" sz="2700" dirty="0"/>
              <a:t>Founding member &amp; early adopter of modern, multi-state list maintenance system (ERIC)</a:t>
            </a:r>
          </a:p>
          <a:p>
            <a:pPr>
              <a:spcAft>
                <a:spcPts val="600"/>
              </a:spcAft>
            </a:pPr>
            <a:r>
              <a:rPr lang="en-US" sz="2700" dirty="0"/>
              <a:t>First-in-nation adoption &amp; implementation of unique voter-centric election model (HB 1303)</a:t>
            </a:r>
          </a:p>
          <a:p>
            <a:pPr>
              <a:spcAft>
                <a:spcPts val="600"/>
              </a:spcAft>
            </a:pPr>
            <a:r>
              <a:rPr lang="en-US" sz="2700" dirty="0"/>
              <a:t>First-in-nation web app/e-poll book enabling all CO election judges to work in one VRDB in real-time</a:t>
            </a:r>
          </a:p>
          <a:p>
            <a:pPr>
              <a:spcAft>
                <a:spcPts val="600"/>
              </a:spcAft>
            </a:pPr>
            <a:r>
              <a:rPr lang="en-US" sz="2700" dirty="0"/>
              <a:t>Piloted, certified, installed &amp; transitioned all 64 counties to modern paper-based voting systems</a:t>
            </a:r>
          </a:p>
          <a:p>
            <a:pPr>
              <a:spcAft>
                <a:spcPts val="600"/>
              </a:spcAft>
            </a:pPr>
            <a:r>
              <a:rPr lang="en-US" sz="2700" dirty="0"/>
              <a:t>Implemented semi-open state &amp; presidential primary elections (Props 107 &amp; 108, passed in 2016)</a:t>
            </a:r>
          </a:p>
          <a:p>
            <a:pPr>
              <a:spcAft>
                <a:spcPts val="600"/>
              </a:spcAft>
            </a:pPr>
            <a:r>
              <a:rPr lang="en-US" sz="2700" dirty="0"/>
              <a:t>First-in-nation implementation of statewide risk-limiting audits (RLAs) in 2017</a:t>
            </a:r>
          </a:p>
          <a:p>
            <a:pPr lvl="1">
              <a:spcAft>
                <a:spcPts val="600"/>
              </a:spcAft>
            </a:pPr>
            <a:endParaRPr lang="en-US" dirty="0"/>
          </a:p>
        </p:txBody>
      </p:sp>
    </p:spTree>
    <p:extLst>
      <p:ext uri="{BB962C8B-B14F-4D97-AF65-F5344CB8AC3E}">
        <p14:creationId xmlns:p14="http://schemas.microsoft.com/office/powerpoint/2010/main" val="2291305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3359" y="1527976"/>
            <a:ext cx="10940441" cy="910002"/>
          </a:xfrm>
        </p:spPr>
        <p:txBody>
          <a:bodyPr>
            <a:normAutofit/>
          </a:bodyPr>
          <a:lstStyle/>
          <a:p>
            <a:r>
              <a:rPr lang="en-US" dirty="0"/>
              <a:t>2. Overview of ranked voting method</a:t>
            </a:r>
          </a:p>
        </p:txBody>
      </p:sp>
      <p:sp>
        <p:nvSpPr>
          <p:cNvPr id="5" name="Content Placeholder 4"/>
          <p:cNvSpPr>
            <a:spLocks noGrp="1"/>
          </p:cNvSpPr>
          <p:nvPr>
            <p:ph sz="half" idx="1"/>
          </p:nvPr>
        </p:nvSpPr>
        <p:spPr>
          <a:xfrm>
            <a:off x="651354" y="2617365"/>
            <a:ext cx="9682620" cy="3407654"/>
          </a:xfrm>
        </p:spPr>
        <p:txBody>
          <a:bodyPr>
            <a:normAutofit/>
          </a:bodyPr>
          <a:lstStyle/>
          <a:p>
            <a:pPr marL="457200" lvl="1" indent="0" algn="ctr">
              <a:spcAft>
                <a:spcPts val="600"/>
              </a:spcAft>
              <a:buNone/>
            </a:pPr>
            <a:endParaRPr lang="en-US" dirty="0"/>
          </a:p>
          <a:p>
            <a:pPr marL="457200" lvl="1" indent="0" algn="ctr">
              <a:spcAft>
                <a:spcPts val="600"/>
              </a:spcAft>
              <a:buNone/>
            </a:pPr>
            <a:r>
              <a:rPr lang="en-US" dirty="0"/>
              <a:t>See </a:t>
            </a:r>
            <a:r>
              <a:rPr lang="en-US" b="1" u="sng" dirty="0"/>
              <a:t>Templin RCV for CO Presentation.pptx</a:t>
            </a:r>
          </a:p>
          <a:p>
            <a:pPr marL="457200" lvl="1" indent="0" algn="ctr">
              <a:spcAft>
                <a:spcPts val="600"/>
              </a:spcAft>
              <a:buNone/>
            </a:pPr>
            <a:r>
              <a:rPr lang="en-US" i="1" dirty="0"/>
              <a:t>by</a:t>
            </a:r>
          </a:p>
          <a:p>
            <a:pPr marL="457200" lvl="1" indent="0" algn="ctr">
              <a:spcAft>
                <a:spcPts val="600"/>
              </a:spcAft>
              <a:buNone/>
            </a:pPr>
            <a:r>
              <a:rPr lang="en-US" dirty="0"/>
              <a:t>Linda S. Templin, MPA</a:t>
            </a:r>
          </a:p>
          <a:p>
            <a:pPr marL="457200" lvl="1" indent="0" algn="ctr">
              <a:spcAft>
                <a:spcPts val="600"/>
              </a:spcAft>
              <a:buNone/>
            </a:pPr>
            <a:r>
              <a:rPr lang="en-US" i="1" dirty="0"/>
              <a:t>Executive Director</a:t>
            </a:r>
          </a:p>
          <a:p>
            <a:pPr marL="457200" lvl="1" indent="0" algn="ctr">
              <a:spcAft>
                <a:spcPts val="600"/>
              </a:spcAft>
              <a:buNone/>
            </a:pPr>
            <a:r>
              <a:rPr lang="en-US" dirty="0"/>
              <a:t>Ranked Choice Voting for Colorado</a:t>
            </a:r>
          </a:p>
        </p:txBody>
      </p:sp>
    </p:spTree>
    <p:extLst>
      <p:ext uri="{BB962C8B-B14F-4D97-AF65-F5344CB8AC3E}">
        <p14:creationId xmlns:p14="http://schemas.microsoft.com/office/powerpoint/2010/main" val="995450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3359" y="1527976"/>
            <a:ext cx="10940441" cy="910002"/>
          </a:xfrm>
        </p:spPr>
        <p:txBody>
          <a:bodyPr>
            <a:normAutofit/>
          </a:bodyPr>
          <a:lstStyle/>
          <a:p>
            <a:r>
              <a:rPr lang="en-US" dirty="0"/>
              <a:t>3. Overview of approval voting method</a:t>
            </a:r>
          </a:p>
        </p:txBody>
      </p:sp>
      <p:sp>
        <p:nvSpPr>
          <p:cNvPr id="5" name="Content Placeholder 4"/>
          <p:cNvSpPr>
            <a:spLocks noGrp="1"/>
          </p:cNvSpPr>
          <p:nvPr>
            <p:ph sz="half" idx="1"/>
          </p:nvPr>
        </p:nvSpPr>
        <p:spPr>
          <a:xfrm>
            <a:off x="651354" y="2617365"/>
            <a:ext cx="9682620" cy="3407654"/>
          </a:xfrm>
        </p:spPr>
        <p:txBody>
          <a:bodyPr>
            <a:normAutofit/>
          </a:bodyPr>
          <a:lstStyle/>
          <a:p>
            <a:pPr marL="457200" lvl="1" indent="0" algn="ctr">
              <a:spcAft>
                <a:spcPts val="600"/>
              </a:spcAft>
              <a:buNone/>
            </a:pPr>
            <a:endParaRPr lang="en-US" dirty="0"/>
          </a:p>
          <a:p>
            <a:pPr marL="457200" lvl="1" indent="0" algn="ctr">
              <a:spcAft>
                <a:spcPts val="600"/>
              </a:spcAft>
              <a:buNone/>
            </a:pPr>
            <a:r>
              <a:rPr lang="en-US" dirty="0"/>
              <a:t>See </a:t>
            </a:r>
            <a:r>
              <a:rPr lang="en-US" b="1" u="sng" dirty="0"/>
              <a:t>Landry LWV Boulder Presentation.pptx</a:t>
            </a:r>
          </a:p>
          <a:p>
            <a:pPr marL="457200" lvl="1" indent="0" algn="ctr">
              <a:spcAft>
                <a:spcPts val="600"/>
              </a:spcAft>
              <a:buNone/>
            </a:pPr>
            <a:r>
              <a:rPr lang="en-US" i="1" dirty="0"/>
              <a:t>by</a:t>
            </a:r>
          </a:p>
          <a:p>
            <a:pPr marL="457200" lvl="1" indent="0" algn="ctr">
              <a:spcAft>
                <a:spcPts val="600"/>
              </a:spcAft>
              <a:buNone/>
            </a:pPr>
            <a:r>
              <a:rPr lang="en-US" dirty="0"/>
              <a:t>Celeste Landry</a:t>
            </a:r>
          </a:p>
          <a:p>
            <a:pPr marL="457200" lvl="1" indent="0" algn="ctr">
              <a:spcAft>
                <a:spcPts val="600"/>
              </a:spcAft>
              <a:buNone/>
            </a:pPr>
            <a:r>
              <a:rPr lang="en-US" i="1" dirty="0"/>
              <a:t>League of Women Voters of Boulder County</a:t>
            </a:r>
          </a:p>
        </p:txBody>
      </p:sp>
    </p:spTree>
    <p:extLst>
      <p:ext uri="{BB962C8B-B14F-4D97-AF65-F5344CB8AC3E}">
        <p14:creationId xmlns:p14="http://schemas.microsoft.com/office/powerpoint/2010/main" val="4092680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028123" cy="910002"/>
          </a:xfrm>
        </p:spPr>
        <p:txBody>
          <a:bodyPr>
            <a:normAutofit/>
          </a:bodyPr>
          <a:lstStyle/>
          <a:p>
            <a:r>
              <a:rPr lang="en-US" dirty="0"/>
              <a:t>4. Current legal structures</a:t>
            </a:r>
          </a:p>
        </p:txBody>
      </p:sp>
      <p:sp>
        <p:nvSpPr>
          <p:cNvPr id="5" name="Content Placeholder 4"/>
          <p:cNvSpPr>
            <a:spLocks noGrp="1"/>
          </p:cNvSpPr>
          <p:nvPr>
            <p:ph sz="half" idx="1"/>
          </p:nvPr>
        </p:nvSpPr>
        <p:spPr>
          <a:xfrm>
            <a:off x="162838" y="2319614"/>
            <a:ext cx="11866323" cy="4200817"/>
          </a:xfrm>
        </p:spPr>
        <p:txBody>
          <a:bodyPr>
            <a:normAutofit fontScale="85000" lnSpcReduction="20000"/>
          </a:bodyPr>
          <a:lstStyle/>
          <a:p>
            <a:pPr marL="0" indent="0">
              <a:spcAft>
                <a:spcPts val="600"/>
              </a:spcAft>
              <a:buNone/>
            </a:pPr>
            <a:r>
              <a:rPr lang="en-US" dirty="0"/>
              <a:t>Secretary of State </a:t>
            </a:r>
          </a:p>
          <a:p>
            <a:pPr marL="68580">
              <a:spcAft>
                <a:spcPts val="600"/>
              </a:spcAft>
            </a:pPr>
            <a:r>
              <a:rPr lang="en-US" dirty="0"/>
              <a:t>Chief election officer of state</a:t>
            </a:r>
          </a:p>
          <a:p>
            <a:pPr>
              <a:spcAft>
                <a:spcPts val="600"/>
              </a:spcAft>
            </a:pPr>
            <a:r>
              <a:rPr lang="en-US" dirty="0"/>
              <a:t>Oversees elections conducted under Uniform Election Code of 1992 (a/k/a Title 1)</a:t>
            </a:r>
          </a:p>
          <a:p>
            <a:pPr>
              <a:spcAft>
                <a:spcPts val="600"/>
              </a:spcAft>
            </a:pPr>
            <a:r>
              <a:rPr lang="en-US" dirty="0"/>
              <a:t>Title 1 Elections include:</a:t>
            </a:r>
          </a:p>
          <a:p>
            <a:pPr lvl="1">
              <a:spcAft>
                <a:spcPts val="600"/>
              </a:spcAft>
            </a:pPr>
            <a:r>
              <a:rPr lang="en-US" dirty="0"/>
              <a:t>State and County Primary Elections (June even-year)</a:t>
            </a:r>
          </a:p>
          <a:p>
            <a:pPr lvl="1">
              <a:spcAft>
                <a:spcPts val="600"/>
              </a:spcAft>
            </a:pPr>
            <a:r>
              <a:rPr lang="en-US" dirty="0"/>
              <a:t>Presidential Primary Elections (On date declared by Governor in Feb - Mar of Presidential Election Years)</a:t>
            </a:r>
          </a:p>
          <a:p>
            <a:pPr lvl="1">
              <a:spcAft>
                <a:spcPts val="600"/>
              </a:spcAft>
            </a:pPr>
            <a:r>
              <a:rPr lang="en-US" dirty="0"/>
              <a:t>General Elections (November even-year)</a:t>
            </a:r>
          </a:p>
          <a:p>
            <a:pPr lvl="1">
              <a:spcAft>
                <a:spcPts val="600"/>
              </a:spcAft>
            </a:pPr>
            <a:r>
              <a:rPr lang="en-US" dirty="0"/>
              <a:t>Coordinated Elections (November odd-year)</a:t>
            </a:r>
          </a:p>
          <a:p>
            <a:pPr lvl="1">
              <a:spcAft>
                <a:spcPts val="600"/>
              </a:spcAft>
            </a:pPr>
            <a:r>
              <a:rPr lang="en-US" dirty="0"/>
              <a:t>Most Recall Elections (date specified by statute)</a:t>
            </a:r>
          </a:p>
          <a:p>
            <a:pPr lvl="1">
              <a:spcAft>
                <a:spcPts val="600"/>
              </a:spcAft>
            </a:pPr>
            <a:r>
              <a:rPr lang="en-US" dirty="0"/>
              <a:t>Congressional Vacancy Elections (when required on date declared by Governor)</a:t>
            </a:r>
            <a:br>
              <a:rPr lang="en-US" dirty="0"/>
            </a:br>
            <a:endParaRPr lang="en-US" dirty="0"/>
          </a:p>
          <a:p>
            <a:pPr lvl="1">
              <a:spcAft>
                <a:spcPts val="600"/>
              </a:spcAft>
            </a:pPr>
            <a:endParaRPr lang="en-US" dirty="0"/>
          </a:p>
          <a:p>
            <a:pPr lvl="1">
              <a:spcAft>
                <a:spcPts val="600"/>
              </a:spcAft>
            </a:pPr>
            <a:endParaRPr lang="en-US" dirty="0"/>
          </a:p>
        </p:txBody>
      </p:sp>
    </p:spTree>
    <p:extLst>
      <p:ext uri="{BB962C8B-B14F-4D97-AF65-F5344CB8AC3E}">
        <p14:creationId xmlns:p14="http://schemas.microsoft.com/office/powerpoint/2010/main" val="78935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677" y="1527976"/>
            <a:ext cx="11028123" cy="910002"/>
          </a:xfrm>
        </p:spPr>
        <p:txBody>
          <a:bodyPr>
            <a:normAutofit/>
          </a:bodyPr>
          <a:lstStyle/>
          <a:p>
            <a:r>
              <a:rPr lang="en-US" dirty="0"/>
              <a:t>4. Current legal structures (continued)</a:t>
            </a:r>
          </a:p>
        </p:txBody>
      </p:sp>
      <p:sp>
        <p:nvSpPr>
          <p:cNvPr id="5" name="Content Placeholder 4"/>
          <p:cNvSpPr>
            <a:spLocks noGrp="1"/>
          </p:cNvSpPr>
          <p:nvPr>
            <p:ph sz="half" idx="1"/>
          </p:nvPr>
        </p:nvSpPr>
        <p:spPr>
          <a:xfrm>
            <a:off x="162838" y="2319614"/>
            <a:ext cx="11866323" cy="4200817"/>
          </a:xfrm>
        </p:spPr>
        <p:txBody>
          <a:bodyPr>
            <a:normAutofit lnSpcReduction="10000"/>
          </a:bodyPr>
          <a:lstStyle/>
          <a:p>
            <a:pPr marL="0" indent="0">
              <a:spcAft>
                <a:spcPts val="600"/>
              </a:spcAft>
              <a:buNone/>
            </a:pPr>
            <a:r>
              <a:rPr lang="en-US" b="1" dirty="0"/>
              <a:t>Secretary of State (continued)</a:t>
            </a:r>
          </a:p>
          <a:p>
            <a:pPr marL="457200">
              <a:spcAft>
                <a:spcPts val="600"/>
              </a:spcAft>
            </a:pPr>
            <a:r>
              <a:rPr lang="en-US" sz="2600" dirty="0"/>
              <a:t>Title 1 Elections involve:</a:t>
            </a:r>
            <a:endParaRPr lang="en-US" sz="2200" dirty="0"/>
          </a:p>
          <a:p>
            <a:pPr lvl="1">
              <a:spcAft>
                <a:spcPts val="600"/>
              </a:spcAft>
            </a:pPr>
            <a:r>
              <a:rPr lang="en-US" dirty="0"/>
              <a:t>Candidate races for federal offices</a:t>
            </a:r>
          </a:p>
          <a:p>
            <a:pPr lvl="1">
              <a:spcAft>
                <a:spcPts val="600"/>
              </a:spcAft>
            </a:pPr>
            <a:r>
              <a:rPr lang="en-US" dirty="0"/>
              <a:t>Candidate races for statewide offices, offices of statewide concern, county offices, </a:t>
            </a:r>
          </a:p>
          <a:p>
            <a:pPr lvl="1">
              <a:spcAft>
                <a:spcPts val="600"/>
              </a:spcAft>
            </a:pPr>
            <a:r>
              <a:rPr lang="en-US" dirty="0"/>
              <a:t>Judicial retention questions</a:t>
            </a:r>
          </a:p>
          <a:p>
            <a:pPr lvl="1">
              <a:spcAft>
                <a:spcPts val="600"/>
              </a:spcAft>
            </a:pPr>
            <a:r>
              <a:rPr lang="en-US" dirty="0"/>
              <a:t>Statewide ballot measures</a:t>
            </a:r>
          </a:p>
          <a:p>
            <a:pPr lvl="1">
              <a:spcAft>
                <a:spcPts val="600"/>
              </a:spcAft>
            </a:pPr>
            <a:r>
              <a:rPr lang="en-US" dirty="0"/>
              <a:t>Ballot measures referred by Boards of County Commissioners</a:t>
            </a:r>
          </a:p>
          <a:p>
            <a:pPr lvl="1">
              <a:spcAft>
                <a:spcPts val="600"/>
              </a:spcAft>
            </a:pPr>
            <a:r>
              <a:rPr lang="en-US" dirty="0"/>
              <a:t>In Coordinated Elections, candidate races &amp; ballot measures referred by other local governments</a:t>
            </a:r>
            <a:br>
              <a:rPr lang="en-US" dirty="0"/>
            </a:br>
            <a:endParaRPr lang="en-US" dirty="0"/>
          </a:p>
          <a:p>
            <a:pPr lvl="1">
              <a:spcAft>
                <a:spcPts val="600"/>
              </a:spcAft>
            </a:pPr>
            <a:endParaRPr lang="en-US" dirty="0"/>
          </a:p>
          <a:p>
            <a:pPr lvl="1">
              <a:spcAft>
                <a:spcPts val="600"/>
              </a:spcAft>
            </a:pPr>
            <a:endParaRPr lang="en-US" dirty="0"/>
          </a:p>
        </p:txBody>
      </p:sp>
    </p:spTree>
    <p:extLst>
      <p:ext uri="{BB962C8B-B14F-4D97-AF65-F5344CB8AC3E}">
        <p14:creationId xmlns:p14="http://schemas.microsoft.com/office/powerpoint/2010/main" val="2479954335"/>
      </p:ext>
    </p:extLst>
  </p:cSld>
  <p:clrMapOvr>
    <a:masterClrMapping/>
  </p:clrMapOvr>
</p:sld>
</file>

<file path=ppt/theme/theme1.xml><?xml version="1.0" encoding="utf-8"?>
<a:theme xmlns:a="http://schemas.openxmlformats.org/drawingml/2006/main" name="1_Office Theme">
  <a:themeElements>
    <a:clrScheme name="COSOS">
      <a:dk1>
        <a:srgbClr val="002F6C"/>
      </a:dk1>
      <a:lt1>
        <a:srgbClr val="FFFFFF"/>
      </a:lt1>
      <a:dk2>
        <a:srgbClr val="BA0C2F"/>
      </a:dk2>
      <a:lt2>
        <a:srgbClr val="FFCD00"/>
      </a:lt2>
      <a:accent1>
        <a:srgbClr val="512A44"/>
      </a:accent1>
      <a:accent2>
        <a:srgbClr val="D45D00"/>
      </a:accent2>
      <a:accent3>
        <a:srgbClr val="205C40"/>
      </a:accent3>
      <a:accent4>
        <a:srgbClr val="009CDE"/>
      </a:accent4>
      <a:accent5>
        <a:srgbClr val="83786F"/>
      </a:accent5>
      <a:accent6>
        <a:srgbClr val="CBC4BC"/>
      </a:accent6>
      <a:hlink>
        <a:srgbClr val="0563C1"/>
      </a:hlink>
      <a:folHlink>
        <a:srgbClr val="954F72"/>
      </a:folHlink>
    </a:clrScheme>
    <a:fontScheme name="COSOS">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CDOS Document" ma:contentTypeID="0x0101001E98A06BD994954495880ED56CFFCFE700554D21DC2394FB43A11482605DF22549" ma:contentTypeVersion="16" ma:contentTypeDescription="Use this content type for CDOS document (Document_CDOS)" ma:contentTypeScope="" ma:versionID="b407f1809033ad1a0253abda77e36752">
  <xsd:schema xmlns:xsd="http://www.w3.org/2001/XMLSchema" xmlns:xs="http://www.w3.org/2001/XMLSchema" xmlns:p="http://schemas.microsoft.com/office/2006/metadata/properties" xmlns:ns2="7ef082cd-876d-41c4-a4ee-fed821a997e6" xmlns:ns3="4fd18dd3-be77-4537-bf1a-7e73003be7e9" xmlns:ns4="683b8b7d-9dbb-47db-9c1c-6a3812e0373e" targetNamespace="http://schemas.microsoft.com/office/2006/metadata/properties" ma:root="true" ma:fieldsID="125e9c9d7a909574e15b8f1ba69892fe" ns2:_="" ns3:_="" ns4:_="">
    <xsd:import namespace="7ef082cd-876d-41c4-a4ee-fed821a997e6"/>
    <xsd:import namespace="4fd18dd3-be77-4537-bf1a-7e73003be7e9"/>
    <xsd:import namespace="683b8b7d-9dbb-47db-9c1c-6a3812e0373e"/>
    <xsd:element name="properties">
      <xsd:complexType>
        <xsd:sequence>
          <xsd:element name="documentManagement">
            <xsd:complexType>
              <xsd:all>
                <xsd:element ref="ns2:b202013f7921451cb1f7feee3c42e03e" minOccurs="0"/>
                <xsd:element ref="ns2:TaxCatchAll" minOccurs="0"/>
                <xsd:element ref="ns2:TaxCatchAllLabel" minOccurs="0"/>
                <xsd:element ref="ns2:i89bf99be0734afaad0f11e7f7340caa" minOccurs="0"/>
                <xsd:element ref="ns3:Category" minOccurs="0"/>
                <xsd:element ref="ns3:Content_x0020_Location"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f082cd-876d-41c4-a4ee-fed821a997e6" elementFormDefault="qualified">
    <xsd:import namespace="http://schemas.microsoft.com/office/2006/documentManagement/types"/>
    <xsd:import namespace="http://schemas.microsoft.com/office/infopath/2007/PartnerControls"/>
    <xsd:element name="b202013f7921451cb1f7feee3c42e03e" ma:index="8" nillable="true" ma:taxonomy="true" ma:internalName="b202013f7921451cb1f7feee3c42e03e" ma:taxonomyFieldName="Division" ma:displayName="Division" ma:default="" ma:fieldId="{b202013f-7921-451c-b1f7-feee3c42e03e}" ma:sspId="0e1c29ea-1168-4472-854a-4da45bed4d71" ma:termSetId="5fccc6ff-cb7d-416d-b84b-a68a565946a9"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c4eb0fb4-3591-48f4-9134-2ad31e8701b7}" ma:internalName="TaxCatchAll" ma:showField="CatchAllData" ma:web="683b8b7d-9dbb-47db-9c1c-6a3812e0373e">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c4eb0fb4-3591-48f4-9134-2ad31e8701b7}" ma:internalName="TaxCatchAllLabel" ma:readOnly="true" ma:showField="CatchAllDataLabel" ma:web="683b8b7d-9dbb-47db-9c1c-6a3812e0373e">
      <xsd:complexType>
        <xsd:complexContent>
          <xsd:extension base="dms:MultiChoiceLookup">
            <xsd:sequence>
              <xsd:element name="Value" type="dms:Lookup" maxOccurs="unbounded" minOccurs="0" nillable="true"/>
            </xsd:sequence>
          </xsd:extension>
        </xsd:complexContent>
      </xsd:complexType>
    </xsd:element>
    <xsd:element name="i89bf99be0734afaad0f11e7f7340caa" ma:index="12" nillable="true" ma:taxonomy="true" ma:internalName="i89bf99be0734afaad0f11e7f7340caa" ma:taxonomyFieldName="Type_x0020_of_x0020_Document" ma:displayName="Type of Document" ma:default="" ma:fieldId="{289bf99b-e073-4afa-ad0f-11e7f7340caa}" ma:sspId="0e1c29ea-1168-4472-854a-4da45bed4d71" ma:termSetId="f190b1d9-64e7-4d5f-b0f5-d94771f9768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fd18dd3-be77-4537-bf1a-7e73003be7e9" elementFormDefault="qualified">
    <xsd:import namespace="http://schemas.microsoft.com/office/2006/documentManagement/types"/>
    <xsd:import namespace="http://schemas.microsoft.com/office/infopath/2007/PartnerControls"/>
    <xsd:element name="Category" ma:index="14" nillable="true" ma:displayName="Category" ma:format="Dropdown" ma:internalName="Category">
      <xsd:simpleType>
        <xsd:restriction base="dms:Choice">
          <xsd:enumeration value="General"/>
          <xsd:enumeration value="Email"/>
          <xsd:enumeration value="Phone/Voicemail"/>
          <xsd:enumeration value="Web"/>
        </xsd:restriction>
      </xsd:simpleType>
    </xsd:element>
    <xsd:element name="Content_x0020_Location" ma:index="15" nillable="true" ma:displayName="Content Location" ma:format="Dropdown" ma:internalName="Content_x0020_Location">
      <xsd:simpleType>
        <xsd:restriction base="dms:Choice">
          <xsd:enumeration value="Benefits"/>
          <xsd:enumeration value="Emergency Information"/>
          <xsd:enumeration value="IT Services Desk"/>
        </xsd:restriction>
      </xsd:simpleType>
    </xsd:element>
  </xsd:schema>
  <xsd:schema xmlns:xsd="http://www.w3.org/2001/XMLSchema" xmlns:xs="http://www.w3.org/2001/XMLSchema" xmlns:dms="http://schemas.microsoft.com/office/2006/documentManagement/types" xmlns:pc="http://schemas.microsoft.com/office/infopath/2007/PartnerControls" targetNamespace="683b8b7d-9dbb-47db-9c1c-6a3812e0373e"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0e1c29ea-1168-4472-854a-4da45bed4d71" ContentTypeId="0x0101001E98A06BD994954495880ED56CFFCFE7" PreviousValue="false"/>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Category xmlns="4fd18dd3-be77-4537-bf1a-7e73003be7e9" xsi:nil="true"/>
    <Content_x0020_Location xmlns="4fd18dd3-be77-4537-bf1a-7e73003be7e9" xsi:nil="true"/>
    <_dlc_DocId xmlns="683b8b7d-9dbb-47db-9c1c-6a3812e0373e">XKV674FVVVMR-6-1437</_dlc_DocId>
    <i89bf99be0734afaad0f11e7f7340caa xmlns="7ef082cd-876d-41c4-a4ee-fed821a997e6">
      <Terms xmlns="http://schemas.microsoft.com/office/infopath/2007/PartnerControls"/>
    </i89bf99be0734afaad0f11e7f7340caa>
    <TaxCatchAll xmlns="7ef082cd-876d-41c4-a4ee-fed821a997e6"/>
    <_dlc_DocIdUrl xmlns="683b8b7d-9dbb-47db-9c1c-6a3812e0373e">
      <Url>https://intranet.sos.state.co.us/_layouts/15/DocIdRedir.aspx?ID=XKV674FVVVMR-6-1437</Url>
      <Description>XKV674FVVVMR-6-1437</Description>
    </_dlc_DocIdUrl>
    <b202013f7921451cb1f7feee3c42e03e xmlns="7ef082cd-876d-41c4-a4ee-fed821a997e6">
      <Terms xmlns="http://schemas.microsoft.com/office/infopath/2007/PartnerControls"/>
    </b202013f7921451cb1f7feee3c42e03e>
  </documentManagement>
</p:properties>
</file>

<file path=customXml/itemProps1.xml><?xml version="1.0" encoding="utf-8"?>
<ds:datastoreItem xmlns:ds="http://schemas.openxmlformats.org/officeDocument/2006/customXml" ds:itemID="{4B798184-6BA1-44E2-9F5E-08D76CCD4391}">
  <ds:schemaRefs>
    <ds:schemaRef ds:uri="http://schemas.microsoft.com/sharepoint/v3/contenttype/forms"/>
  </ds:schemaRefs>
</ds:datastoreItem>
</file>

<file path=customXml/itemProps2.xml><?xml version="1.0" encoding="utf-8"?>
<ds:datastoreItem xmlns:ds="http://schemas.openxmlformats.org/officeDocument/2006/customXml" ds:itemID="{C3D34127-1479-411F-8855-6637329EE8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f082cd-876d-41c4-a4ee-fed821a997e6"/>
    <ds:schemaRef ds:uri="4fd18dd3-be77-4537-bf1a-7e73003be7e9"/>
    <ds:schemaRef ds:uri="683b8b7d-9dbb-47db-9c1c-6a3812e037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15CC07-04AB-41B1-8850-97FF8616D8AE}">
  <ds:schemaRefs>
    <ds:schemaRef ds:uri="Microsoft.SharePoint.Taxonomy.ContentTypeSync"/>
  </ds:schemaRefs>
</ds:datastoreItem>
</file>

<file path=customXml/itemProps4.xml><?xml version="1.0" encoding="utf-8"?>
<ds:datastoreItem xmlns:ds="http://schemas.openxmlformats.org/officeDocument/2006/customXml" ds:itemID="{348D2ADE-561E-4662-B3C5-F488944620D2}">
  <ds:schemaRefs>
    <ds:schemaRef ds:uri="http://schemas.microsoft.com/sharepoint/events"/>
  </ds:schemaRefs>
</ds:datastoreItem>
</file>

<file path=customXml/itemProps5.xml><?xml version="1.0" encoding="utf-8"?>
<ds:datastoreItem xmlns:ds="http://schemas.openxmlformats.org/officeDocument/2006/customXml" ds:itemID="{775B96DD-3C6A-46E5-AB23-B3EEF50DC5AF}">
  <ds:schemaRefs>
    <ds:schemaRef ds:uri="http://purl.org/dc/elements/1.1/"/>
    <ds:schemaRef ds:uri="http://www.w3.org/XML/1998/namespace"/>
    <ds:schemaRef ds:uri="http://purl.org/dc/dcmitype/"/>
    <ds:schemaRef ds:uri="4fd18dd3-be77-4537-bf1a-7e73003be7e9"/>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683b8b7d-9dbb-47db-9c1c-6a3812e0373e"/>
    <ds:schemaRef ds:uri="7ef082cd-876d-41c4-a4ee-fed821a997e6"/>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12584</TotalTime>
  <Words>2356</Words>
  <Application>Microsoft Office PowerPoint</Application>
  <PresentationFormat>Widescreen</PresentationFormat>
  <Paragraphs>214</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Arial Narrow</vt:lpstr>
      <vt:lpstr>Calibri</vt:lpstr>
      <vt:lpstr>1_Office Theme</vt:lpstr>
      <vt:lpstr>Alternative Voting Stakeholder Group </vt:lpstr>
      <vt:lpstr>Agenda</vt:lpstr>
      <vt:lpstr>Agenda (continued)</vt:lpstr>
      <vt:lpstr>1. Purpose of today’s meeting</vt:lpstr>
      <vt:lpstr>1. Purpose of today’s meeting (continued)</vt:lpstr>
      <vt:lpstr>2. Overview of ranked voting method</vt:lpstr>
      <vt:lpstr>3. Overview of approval voting method</vt:lpstr>
      <vt:lpstr>4. Current legal structures</vt:lpstr>
      <vt:lpstr>4. Current legal structures (continued)</vt:lpstr>
      <vt:lpstr>4. Current legal structures (continued)</vt:lpstr>
      <vt:lpstr>4. Current legal structures (continued)</vt:lpstr>
      <vt:lpstr>4. Current legal structures (continued)</vt:lpstr>
      <vt:lpstr>4. Current legal structures (continued)</vt:lpstr>
      <vt:lpstr>4. Current legal structures (continued)</vt:lpstr>
      <vt:lpstr>5. Currently authorized alternative voting</vt:lpstr>
      <vt:lpstr>5. Currently authorized alternative voting (cont.)</vt:lpstr>
      <vt:lpstr>6. Proposed alternative voting legislation</vt:lpstr>
      <vt:lpstr>6. Proposed alternative voting legislation (cont.)</vt:lpstr>
      <vt:lpstr>7. Current technology and infrastructure</vt:lpstr>
      <vt:lpstr>7. Current technology and infrastructure (cont.)</vt:lpstr>
      <vt:lpstr>7. Current technology and infrastructure (cont)</vt:lpstr>
      <vt:lpstr>7. Current technology and infrastructure (cont)</vt:lpstr>
      <vt:lpstr>7. Current technology and infrastructure (cont)</vt:lpstr>
      <vt:lpstr>8. Legal changes for alternative voting</vt:lpstr>
      <vt:lpstr>8. Legal changes for alternative voting (cont.)</vt:lpstr>
      <vt:lpstr>8. Legal changes for alternative voting (cont.)</vt:lpstr>
      <vt:lpstr>8. Legal changes for alternative voting (cont.)</vt:lpstr>
      <vt:lpstr>9. Lessons learned from implementing ranked voting</vt:lpstr>
      <vt:lpstr>10.  Q &amp; A Session</vt:lpstr>
    </vt:vector>
  </TitlesOfParts>
  <Company>CDOS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Sunny</dc:creator>
  <cp:lastModifiedBy>Dwight Shellman</cp:lastModifiedBy>
  <cp:revision>160</cp:revision>
  <dcterms:created xsi:type="dcterms:W3CDTF">2018-07-19T18:09:46Z</dcterms:created>
  <dcterms:modified xsi:type="dcterms:W3CDTF">2020-02-06T21:19:45Z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176b7e50-4242-4a37-98e7-eea5006b3487</vt:lpwstr>
  </property>
  <property fmtid="{D5CDD505-2E9C-101B-9397-08002B2CF9AE}" pid="3" name="ContentTypeId">
    <vt:lpwstr>0x0101001E98A06BD994954495880ED56CFFCFE700554D21DC2394FB43A11482605DF22549</vt:lpwstr>
  </property>
</Properties>
</file>