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6" r:id="rId3"/>
    <p:sldId id="297" r:id="rId4"/>
    <p:sldId id="276" r:id="rId5"/>
    <p:sldId id="258" r:id="rId6"/>
    <p:sldId id="288" r:id="rId7"/>
    <p:sldId id="289" r:id="rId8"/>
    <p:sldId id="290" r:id="rId9"/>
    <p:sldId id="291" r:id="rId10"/>
    <p:sldId id="293" r:id="rId11"/>
    <p:sldId id="294" r:id="rId12"/>
    <p:sldId id="295" r:id="rId13"/>
    <p:sldId id="285" r:id="rId14"/>
    <p:sldId id="259" r:id="rId15"/>
    <p:sldId id="260" r:id="rId16"/>
    <p:sldId id="262" r:id="rId17"/>
    <p:sldId id="263" r:id="rId18"/>
    <p:sldId id="261" r:id="rId19"/>
    <p:sldId id="265" r:id="rId20"/>
    <p:sldId id="266" r:id="rId21"/>
    <p:sldId id="267" r:id="rId22"/>
    <p:sldId id="264" r:id="rId23"/>
    <p:sldId id="278" r:id="rId24"/>
    <p:sldId id="279" r:id="rId25"/>
    <p:sldId id="280" r:id="rId26"/>
    <p:sldId id="281" r:id="rId27"/>
    <p:sldId id="282" r:id="rId28"/>
    <p:sldId id="296" r:id="rId29"/>
    <p:sldId id="287" r:id="rId30"/>
    <p:sldId id="283" r:id="rId31"/>
    <p:sldId id="270" r:id="rId32"/>
    <p:sldId id="271" r:id="rId33"/>
    <p:sldId id="272" r:id="rId34"/>
    <p:sldId id="284" r:id="rId35"/>
    <p:sldId id="273"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sorterViewPr>
    <p:cViewPr>
      <p:scale>
        <a:sx n="136" d="100"/>
        <a:sy n="13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1ECB-77AC-442A-9CE6-A232D2E71D06}" type="datetimeFigureOut">
              <a:rPr lang="en-US" smtClean="0"/>
              <a:t>4/6/22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C1B56-9CA2-45CB-8F01-FC422E74A0BB}" type="slidenum">
              <a:rPr lang="en-US" smtClean="0"/>
              <a:t>‹#›</a:t>
            </a:fld>
            <a:endParaRPr lang="en-US"/>
          </a:p>
        </p:txBody>
      </p:sp>
    </p:spTree>
    <p:extLst>
      <p:ext uri="{BB962C8B-B14F-4D97-AF65-F5344CB8AC3E}">
        <p14:creationId xmlns:p14="http://schemas.microsoft.com/office/powerpoint/2010/main" val="240921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7BD3-CEED-4622-B33C-08DAD1F3F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A5545-109C-4617-B08F-CAD8D68E3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E08851-FA95-4DD6-ADC7-C0E272DEB500}"/>
              </a:ext>
            </a:extLst>
          </p:cNvPr>
          <p:cNvSpPr>
            <a:spLocks noGrp="1"/>
          </p:cNvSpPr>
          <p:nvPr>
            <p:ph type="dt" sz="half" idx="10"/>
          </p:nvPr>
        </p:nvSpPr>
        <p:spPr/>
        <p:txBody>
          <a:bodyPr/>
          <a:lstStyle/>
          <a:p>
            <a:fld id="{CD119C1A-19CF-4892-A123-2DF5E32F513E}" type="datetime1">
              <a:rPr lang="en-US" smtClean="0"/>
              <a:t>4/6/22</a:t>
            </a:fld>
            <a:endParaRPr lang="en-US"/>
          </a:p>
        </p:txBody>
      </p:sp>
      <p:sp>
        <p:nvSpPr>
          <p:cNvPr id="5" name="Footer Placeholder 4">
            <a:extLst>
              <a:ext uri="{FF2B5EF4-FFF2-40B4-BE49-F238E27FC236}">
                <a16:creationId xmlns:a16="http://schemas.microsoft.com/office/drawing/2014/main" id="{9A2B365E-B556-4318-A527-0A75EA5F9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AC39E-A4E9-4521-8BE7-7992689DB817}"/>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44514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3A9C-074D-4A37-B688-E293FA2C0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32C457-7F44-4FF8-907F-AE8C5ED27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6A420-D98C-4DE1-9AA8-F6D93E5EA4BD}"/>
              </a:ext>
            </a:extLst>
          </p:cNvPr>
          <p:cNvSpPr>
            <a:spLocks noGrp="1"/>
          </p:cNvSpPr>
          <p:nvPr>
            <p:ph type="dt" sz="half" idx="10"/>
          </p:nvPr>
        </p:nvSpPr>
        <p:spPr/>
        <p:txBody>
          <a:bodyPr/>
          <a:lstStyle/>
          <a:p>
            <a:fld id="{9324B27A-79F6-4A7B-B75B-F0F7CC422544}" type="datetime1">
              <a:rPr lang="en-US" smtClean="0"/>
              <a:t>4/6/22</a:t>
            </a:fld>
            <a:endParaRPr lang="en-US"/>
          </a:p>
        </p:txBody>
      </p:sp>
      <p:sp>
        <p:nvSpPr>
          <p:cNvPr id="5" name="Footer Placeholder 4">
            <a:extLst>
              <a:ext uri="{FF2B5EF4-FFF2-40B4-BE49-F238E27FC236}">
                <a16:creationId xmlns:a16="http://schemas.microsoft.com/office/drawing/2014/main" id="{BD37F608-BF43-4DD6-9F59-56F043EA7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9F064-8553-44D6-8F94-06C6E81E60EC}"/>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127016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DA46F-35C7-47D7-9E55-A0002CF6D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1BB522-7E04-4FA9-A1D5-82BA973E70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60DB0-1977-4FA7-B0A2-2E300362FA78}"/>
              </a:ext>
            </a:extLst>
          </p:cNvPr>
          <p:cNvSpPr>
            <a:spLocks noGrp="1"/>
          </p:cNvSpPr>
          <p:nvPr>
            <p:ph type="dt" sz="half" idx="10"/>
          </p:nvPr>
        </p:nvSpPr>
        <p:spPr/>
        <p:txBody>
          <a:bodyPr/>
          <a:lstStyle/>
          <a:p>
            <a:fld id="{1A7D4C2B-90B7-45BB-9199-A5EF61BFADAD}" type="datetime1">
              <a:rPr lang="en-US" smtClean="0"/>
              <a:t>4/6/22</a:t>
            </a:fld>
            <a:endParaRPr lang="en-US"/>
          </a:p>
        </p:txBody>
      </p:sp>
      <p:sp>
        <p:nvSpPr>
          <p:cNvPr id="5" name="Footer Placeholder 4">
            <a:extLst>
              <a:ext uri="{FF2B5EF4-FFF2-40B4-BE49-F238E27FC236}">
                <a16:creationId xmlns:a16="http://schemas.microsoft.com/office/drawing/2014/main" id="{BFE7E371-ACA4-4BD5-8F79-8CF3727B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77752-659F-43DA-B7E8-8E6AA4B3A58E}"/>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118205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298E-5A77-40EC-AC26-CB4767E66A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4BE7A-8B6C-4B7E-833D-51944F416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5634D-9894-4052-A2E9-BEF0062C79F2}"/>
              </a:ext>
            </a:extLst>
          </p:cNvPr>
          <p:cNvSpPr>
            <a:spLocks noGrp="1"/>
          </p:cNvSpPr>
          <p:nvPr>
            <p:ph type="dt" sz="half" idx="10"/>
          </p:nvPr>
        </p:nvSpPr>
        <p:spPr/>
        <p:txBody>
          <a:bodyPr/>
          <a:lstStyle/>
          <a:p>
            <a:fld id="{C0E25088-3999-4C0E-871A-7F7982B8A3CA}" type="datetime1">
              <a:rPr lang="en-US" smtClean="0"/>
              <a:t>4/6/22</a:t>
            </a:fld>
            <a:endParaRPr lang="en-US"/>
          </a:p>
        </p:txBody>
      </p:sp>
      <p:sp>
        <p:nvSpPr>
          <p:cNvPr id="5" name="Footer Placeholder 4">
            <a:extLst>
              <a:ext uri="{FF2B5EF4-FFF2-40B4-BE49-F238E27FC236}">
                <a16:creationId xmlns:a16="http://schemas.microsoft.com/office/drawing/2014/main" id="{56D04E71-AFED-49FB-A9B8-AFA342E06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788F5-1D48-4FCB-9AB6-D53641264AE7}"/>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418717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01F5-56F6-4E47-A1A6-870C4EF53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1686A-84ED-4579-B675-921BABFC46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D4DAB-4A2A-4B91-9D91-35ABF38AA454}"/>
              </a:ext>
            </a:extLst>
          </p:cNvPr>
          <p:cNvSpPr>
            <a:spLocks noGrp="1"/>
          </p:cNvSpPr>
          <p:nvPr>
            <p:ph type="dt" sz="half" idx="10"/>
          </p:nvPr>
        </p:nvSpPr>
        <p:spPr/>
        <p:txBody>
          <a:bodyPr/>
          <a:lstStyle/>
          <a:p>
            <a:fld id="{9E386EA5-AB33-4FDA-AB10-0F993A46970E}" type="datetime1">
              <a:rPr lang="en-US" smtClean="0"/>
              <a:t>4/6/22</a:t>
            </a:fld>
            <a:endParaRPr lang="en-US"/>
          </a:p>
        </p:txBody>
      </p:sp>
      <p:sp>
        <p:nvSpPr>
          <p:cNvPr id="5" name="Footer Placeholder 4">
            <a:extLst>
              <a:ext uri="{FF2B5EF4-FFF2-40B4-BE49-F238E27FC236}">
                <a16:creationId xmlns:a16="http://schemas.microsoft.com/office/drawing/2014/main" id="{F3BB2688-AA96-4899-AFCC-4B3B9D44C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E2228-E8A5-4B8A-918A-32D891BAC150}"/>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109601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3D30-B3BF-4F9B-8807-B66B11570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8478C-6F55-4A1E-B102-B70DF1766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483B96-0888-48CC-AC7A-127C01B51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D1185-B9B8-4468-AB40-C7F48919ADD3}"/>
              </a:ext>
            </a:extLst>
          </p:cNvPr>
          <p:cNvSpPr>
            <a:spLocks noGrp="1"/>
          </p:cNvSpPr>
          <p:nvPr>
            <p:ph type="dt" sz="half" idx="10"/>
          </p:nvPr>
        </p:nvSpPr>
        <p:spPr/>
        <p:txBody>
          <a:bodyPr/>
          <a:lstStyle/>
          <a:p>
            <a:fld id="{CADEDEB6-03B4-4E41-8D2B-50EA953588F2}" type="datetime1">
              <a:rPr lang="en-US" smtClean="0"/>
              <a:t>4/6/22</a:t>
            </a:fld>
            <a:endParaRPr lang="en-US"/>
          </a:p>
        </p:txBody>
      </p:sp>
      <p:sp>
        <p:nvSpPr>
          <p:cNvPr id="6" name="Footer Placeholder 5">
            <a:extLst>
              <a:ext uri="{FF2B5EF4-FFF2-40B4-BE49-F238E27FC236}">
                <a16:creationId xmlns:a16="http://schemas.microsoft.com/office/drawing/2014/main" id="{3E3919E6-4367-4AB4-8949-D4CDFABD7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2CB2B-CC33-4281-BC36-F6CB80A67F2C}"/>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370040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21E2-673E-4A93-B000-B5E9BAF644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70339F-584C-4A83-8966-52A574C5E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F5D18-A567-43E5-A8EA-B7406F45F8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92AB88-0D6E-4CAD-B1F2-768501DD2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23D380-F9B7-42DB-99A7-E514FEA62D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D790C-8977-4D53-BC0B-1594840BEE9C}"/>
              </a:ext>
            </a:extLst>
          </p:cNvPr>
          <p:cNvSpPr>
            <a:spLocks noGrp="1"/>
          </p:cNvSpPr>
          <p:nvPr>
            <p:ph type="dt" sz="half" idx="10"/>
          </p:nvPr>
        </p:nvSpPr>
        <p:spPr/>
        <p:txBody>
          <a:bodyPr/>
          <a:lstStyle/>
          <a:p>
            <a:fld id="{59B0DC7E-BE1A-4ADA-A446-0A8EE90AF745}" type="datetime1">
              <a:rPr lang="en-US" smtClean="0"/>
              <a:t>4/6/22</a:t>
            </a:fld>
            <a:endParaRPr lang="en-US"/>
          </a:p>
        </p:txBody>
      </p:sp>
      <p:sp>
        <p:nvSpPr>
          <p:cNvPr id="8" name="Footer Placeholder 7">
            <a:extLst>
              <a:ext uri="{FF2B5EF4-FFF2-40B4-BE49-F238E27FC236}">
                <a16:creationId xmlns:a16="http://schemas.microsoft.com/office/drawing/2014/main" id="{62CDB76E-B393-43B4-8B30-FCD08ADFA1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3684F-4C39-4F7A-8E9B-7E26237DBC50}"/>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309298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7E7E-B858-44E0-8013-408AC4C2DC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32917C-A8AB-4BE8-AC58-AEAFEE1350C9}"/>
              </a:ext>
            </a:extLst>
          </p:cNvPr>
          <p:cNvSpPr>
            <a:spLocks noGrp="1"/>
          </p:cNvSpPr>
          <p:nvPr>
            <p:ph type="dt" sz="half" idx="10"/>
          </p:nvPr>
        </p:nvSpPr>
        <p:spPr/>
        <p:txBody>
          <a:bodyPr/>
          <a:lstStyle/>
          <a:p>
            <a:fld id="{E4B7D3D6-18F1-49A4-8C79-E021FA302AAA}" type="datetime1">
              <a:rPr lang="en-US" smtClean="0"/>
              <a:t>4/6/22</a:t>
            </a:fld>
            <a:endParaRPr lang="en-US"/>
          </a:p>
        </p:txBody>
      </p:sp>
      <p:sp>
        <p:nvSpPr>
          <p:cNvPr id="4" name="Footer Placeholder 3">
            <a:extLst>
              <a:ext uri="{FF2B5EF4-FFF2-40B4-BE49-F238E27FC236}">
                <a16:creationId xmlns:a16="http://schemas.microsoft.com/office/drawing/2014/main" id="{124CF847-C5FA-4B88-B540-7A4CBD243B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FFE258-2652-4517-BD8C-CB6877530F79}"/>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351512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9E1D7-49F4-48B4-92B3-08EFF92B9937}"/>
              </a:ext>
            </a:extLst>
          </p:cNvPr>
          <p:cNvSpPr>
            <a:spLocks noGrp="1"/>
          </p:cNvSpPr>
          <p:nvPr>
            <p:ph type="dt" sz="half" idx="10"/>
          </p:nvPr>
        </p:nvSpPr>
        <p:spPr/>
        <p:txBody>
          <a:bodyPr/>
          <a:lstStyle/>
          <a:p>
            <a:fld id="{31E26F1A-3633-4838-AB14-F97A45911BAC}" type="datetime1">
              <a:rPr lang="en-US" smtClean="0"/>
              <a:t>4/6/22</a:t>
            </a:fld>
            <a:endParaRPr lang="en-US"/>
          </a:p>
        </p:txBody>
      </p:sp>
      <p:sp>
        <p:nvSpPr>
          <p:cNvPr id="3" name="Footer Placeholder 2">
            <a:extLst>
              <a:ext uri="{FF2B5EF4-FFF2-40B4-BE49-F238E27FC236}">
                <a16:creationId xmlns:a16="http://schemas.microsoft.com/office/drawing/2014/main" id="{5CE07A2E-DDDA-4C4A-A147-BDD96AE4F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B88B67-7FBD-4E71-9C7F-2265BCFBACED}"/>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368532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EDF7-2054-450D-8CFB-177143506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AEA15D-31C4-443D-AF76-20BE10532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19E1AE-623E-46EB-AEC8-9911D3E95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B5A80-C186-473E-B657-338263563C01}"/>
              </a:ext>
            </a:extLst>
          </p:cNvPr>
          <p:cNvSpPr>
            <a:spLocks noGrp="1"/>
          </p:cNvSpPr>
          <p:nvPr>
            <p:ph type="dt" sz="half" idx="10"/>
          </p:nvPr>
        </p:nvSpPr>
        <p:spPr/>
        <p:txBody>
          <a:bodyPr/>
          <a:lstStyle/>
          <a:p>
            <a:fld id="{97D5B945-9705-4BC2-84CA-37A68E612E6F}" type="datetime1">
              <a:rPr lang="en-US" smtClean="0"/>
              <a:t>4/6/22</a:t>
            </a:fld>
            <a:endParaRPr lang="en-US"/>
          </a:p>
        </p:txBody>
      </p:sp>
      <p:sp>
        <p:nvSpPr>
          <p:cNvPr id="6" name="Footer Placeholder 5">
            <a:extLst>
              <a:ext uri="{FF2B5EF4-FFF2-40B4-BE49-F238E27FC236}">
                <a16:creationId xmlns:a16="http://schemas.microsoft.com/office/drawing/2014/main" id="{439C303A-7BAE-4DE1-B71D-0E5456BEE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A47FF-FF76-406E-9DF1-8683FF8CCD93}"/>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203352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016A-9CC2-41B7-BA82-831799B0F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10B8C1-9737-4348-95D6-CFF79D6D6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51454-44C4-42D8-BA44-D2CB787E4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5D4A4-86D3-4836-9D0A-8CD80989A966}"/>
              </a:ext>
            </a:extLst>
          </p:cNvPr>
          <p:cNvSpPr>
            <a:spLocks noGrp="1"/>
          </p:cNvSpPr>
          <p:nvPr>
            <p:ph type="dt" sz="half" idx="10"/>
          </p:nvPr>
        </p:nvSpPr>
        <p:spPr/>
        <p:txBody>
          <a:bodyPr/>
          <a:lstStyle/>
          <a:p>
            <a:fld id="{63C026C8-126C-4CC3-9AC4-66EB4D62517D}" type="datetime1">
              <a:rPr lang="en-US" smtClean="0"/>
              <a:t>4/6/22</a:t>
            </a:fld>
            <a:endParaRPr lang="en-US"/>
          </a:p>
        </p:txBody>
      </p:sp>
      <p:sp>
        <p:nvSpPr>
          <p:cNvPr id="6" name="Footer Placeholder 5">
            <a:extLst>
              <a:ext uri="{FF2B5EF4-FFF2-40B4-BE49-F238E27FC236}">
                <a16:creationId xmlns:a16="http://schemas.microsoft.com/office/drawing/2014/main" id="{7C1664EC-78E8-4D4F-A367-69EF987D4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C6CC8-E510-40BC-A81B-FDE03404B5F6}"/>
              </a:ext>
            </a:extLst>
          </p:cNvPr>
          <p:cNvSpPr>
            <a:spLocks noGrp="1"/>
          </p:cNvSpPr>
          <p:nvPr>
            <p:ph type="sldNum" sz="quarter" idx="12"/>
          </p:nvPr>
        </p:nvSpPr>
        <p:spPr/>
        <p:txBody>
          <a:bodyPr/>
          <a:lstStyle/>
          <a:p>
            <a:fld id="{02F0D5C9-15CD-46DC-9894-39F1EDEE2661}" type="slidenum">
              <a:rPr lang="en-US" smtClean="0"/>
              <a:t>‹#›</a:t>
            </a:fld>
            <a:endParaRPr lang="en-US"/>
          </a:p>
        </p:txBody>
      </p:sp>
    </p:spTree>
    <p:extLst>
      <p:ext uri="{BB962C8B-B14F-4D97-AF65-F5344CB8AC3E}">
        <p14:creationId xmlns:p14="http://schemas.microsoft.com/office/powerpoint/2010/main" val="427030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0D580-C599-4703-89FF-3605D6B28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F6F3F-69CA-4E3B-8186-D977E4B6A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0C9B4-7988-4637-8A5A-2FA81816B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46A03-1ED6-4BD0-8F65-402F0F186C66}" type="datetime1">
              <a:rPr lang="en-US" smtClean="0"/>
              <a:t>4/6/22</a:t>
            </a:fld>
            <a:endParaRPr lang="en-US"/>
          </a:p>
        </p:txBody>
      </p:sp>
      <p:sp>
        <p:nvSpPr>
          <p:cNvPr id="5" name="Footer Placeholder 4">
            <a:extLst>
              <a:ext uri="{FF2B5EF4-FFF2-40B4-BE49-F238E27FC236}">
                <a16:creationId xmlns:a16="http://schemas.microsoft.com/office/drawing/2014/main" id="{EB05ACD3-6A6D-4696-B989-B0F269666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A87849-36D5-4006-A80F-3049F6F295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0D5C9-15CD-46DC-9894-39F1EDEE2661}" type="slidenum">
              <a:rPr lang="en-US" smtClean="0"/>
              <a:t>‹#›</a:t>
            </a:fld>
            <a:endParaRPr lang="en-US"/>
          </a:p>
        </p:txBody>
      </p:sp>
    </p:spTree>
    <p:extLst>
      <p:ext uri="{BB962C8B-B14F-4D97-AF65-F5344CB8AC3E}">
        <p14:creationId xmlns:p14="http://schemas.microsoft.com/office/powerpoint/2010/main" val="1408546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2.xml"/><Relationship Id="rId5" Type="http://schemas.openxmlformats.org/officeDocument/2006/relationships/image" Target="../media/image52.tmp"/><Relationship Id="rId4" Type="http://schemas.openxmlformats.org/officeDocument/2006/relationships/image" Target="../media/image51.tmp"/></Relationships>
</file>

<file path=ppt/slides/_rels/slide26.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2.xml"/><Relationship Id="rId4" Type="http://schemas.openxmlformats.org/officeDocument/2006/relationships/image" Target="../media/image56.tmp"/></Relationships>
</file>

<file path=ppt/slides/_rels/slide28.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2.xml"/><Relationship Id="rId4" Type="http://schemas.openxmlformats.org/officeDocument/2006/relationships/image" Target="../media/image60.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9840-10FA-40E8-839B-ABDF6F45E6B1}"/>
              </a:ext>
            </a:extLst>
          </p:cNvPr>
          <p:cNvSpPr>
            <a:spLocks noGrp="1"/>
          </p:cNvSpPr>
          <p:nvPr>
            <p:ph type="ctrTitle"/>
          </p:nvPr>
        </p:nvSpPr>
        <p:spPr>
          <a:xfrm>
            <a:off x="741873" y="1122363"/>
            <a:ext cx="5277928" cy="1241275"/>
          </a:xfrm>
        </p:spPr>
        <p:txBody>
          <a:bodyPr>
            <a:normAutofit/>
          </a:bodyPr>
          <a:lstStyle/>
          <a:p>
            <a:r>
              <a:rPr lang="en-US" sz="3600" b="1" dirty="0">
                <a:solidFill>
                  <a:schemeClr val="accent1"/>
                </a:solidFill>
              </a:rPr>
              <a:t>Analysis of KORA Communications </a:t>
            </a:r>
            <a:endParaRPr lang="en-US" b="1" dirty="0">
              <a:solidFill>
                <a:schemeClr val="accent1"/>
              </a:solidFill>
            </a:endParaRPr>
          </a:p>
        </p:txBody>
      </p:sp>
      <p:sp>
        <p:nvSpPr>
          <p:cNvPr id="3" name="Subtitle 2">
            <a:extLst>
              <a:ext uri="{FF2B5EF4-FFF2-40B4-BE49-F238E27FC236}">
                <a16:creationId xmlns:a16="http://schemas.microsoft.com/office/drawing/2014/main" id="{F25C91B6-0B53-4059-88C5-1572C1FCF106}"/>
              </a:ext>
            </a:extLst>
          </p:cNvPr>
          <p:cNvSpPr>
            <a:spLocks noGrp="1"/>
          </p:cNvSpPr>
          <p:nvPr>
            <p:ph type="subTitle" idx="1"/>
          </p:nvPr>
        </p:nvSpPr>
        <p:spPr>
          <a:xfrm>
            <a:off x="600254" y="2859741"/>
            <a:ext cx="5722105" cy="1655762"/>
          </a:xfrm>
        </p:spPr>
        <p:txBody>
          <a:bodyPr>
            <a:normAutofit/>
          </a:bodyPr>
          <a:lstStyle/>
          <a:p>
            <a:r>
              <a:rPr lang="en-US" sz="2000" b="1" dirty="0"/>
              <a:t>E-mail and Text Communications</a:t>
            </a:r>
          </a:p>
          <a:p>
            <a:pPr algn="l"/>
            <a:r>
              <a:rPr lang="en-US" sz="2000" b="1" dirty="0"/>
              <a:t>From:  </a:t>
            </a:r>
            <a:r>
              <a:rPr lang="en-US" sz="2000" dirty="0"/>
              <a:t>KS SOS, JOCO Elections Commissioner, &amp; ES&amp;S </a:t>
            </a:r>
          </a:p>
          <a:p>
            <a:pPr algn="l"/>
            <a:r>
              <a:rPr lang="en-US" sz="2000" b="1" dirty="0"/>
              <a:t>Date Range</a:t>
            </a:r>
            <a:r>
              <a:rPr lang="en-US" sz="2000" dirty="0"/>
              <a:t>:  January 2020 to November 2020</a:t>
            </a:r>
          </a:p>
        </p:txBody>
      </p:sp>
      <p:pic>
        <p:nvPicPr>
          <p:cNvPr id="4" name="Picture 3">
            <a:extLst>
              <a:ext uri="{FF2B5EF4-FFF2-40B4-BE49-F238E27FC236}">
                <a16:creationId xmlns:a16="http://schemas.microsoft.com/office/drawing/2014/main" id="{2D8D30F5-6D5C-416B-80BC-8CB156E6BD2A}"/>
              </a:ext>
            </a:extLst>
          </p:cNvPr>
          <p:cNvPicPr>
            <a:picLocks noChangeAspect="1"/>
          </p:cNvPicPr>
          <p:nvPr/>
        </p:nvPicPr>
        <p:blipFill>
          <a:blip r:embed="rId2"/>
          <a:stretch>
            <a:fillRect/>
          </a:stretch>
        </p:blipFill>
        <p:spPr>
          <a:xfrm>
            <a:off x="6480164" y="57620"/>
            <a:ext cx="5596613" cy="6742760"/>
          </a:xfrm>
          <a:prstGeom prst="rect">
            <a:avLst/>
          </a:prstGeom>
        </p:spPr>
      </p:pic>
      <p:sp>
        <p:nvSpPr>
          <p:cNvPr id="5" name="Arrow: Right 4">
            <a:extLst>
              <a:ext uri="{FF2B5EF4-FFF2-40B4-BE49-F238E27FC236}">
                <a16:creationId xmlns:a16="http://schemas.microsoft.com/office/drawing/2014/main" id="{04C08C2D-F6A2-4981-BDAA-9669795C2888}"/>
              </a:ext>
            </a:extLst>
          </p:cNvPr>
          <p:cNvSpPr/>
          <p:nvPr/>
        </p:nvSpPr>
        <p:spPr>
          <a:xfrm>
            <a:off x="6019800" y="3998259"/>
            <a:ext cx="605118" cy="66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C62DAF6-FA54-4034-A911-514CDA2034C6}"/>
              </a:ext>
            </a:extLst>
          </p:cNvPr>
          <p:cNvSpPr>
            <a:spLocks noGrp="1"/>
          </p:cNvSpPr>
          <p:nvPr>
            <p:ph type="sldNum" sz="quarter" idx="12"/>
          </p:nvPr>
        </p:nvSpPr>
        <p:spPr/>
        <p:txBody>
          <a:bodyPr/>
          <a:lstStyle/>
          <a:p>
            <a:fld id="{02F0D5C9-15CD-46DC-9894-39F1EDEE2661}" type="slidenum">
              <a:rPr lang="en-US" smtClean="0"/>
              <a:t>1</a:t>
            </a:fld>
            <a:endParaRPr lang="en-US"/>
          </a:p>
        </p:txBody>
      </p:sp>
    </p:spTree>
    <p:extLst>
      <p:ext uri="{BB962C8B-B14F-4D97-AF65-F5344CB8AC3E}">
        <p14:creationId xmlns:p14="http://schemas.microsoft.com/office/powerpoint/2010/main" val="277190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830997"/>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0" y="5682644"/>
            <a:ext cx="4589253" cy="1107996"/>
          </a:xfrm>
          <a:prstGeom prst="rect">
            <a:avLst/>
          </a:prstGeom>
          <a:noFill/>
          <a:ln>
            <a:solidFill>
              <a:schemeClr val="accent1"/>
            </a:solidFill>
          </a:ln>
        </p:spPr>
        <p:txBody>
          <a:bodyPr wrap="square" rtlCol="0">
            <a:spAutoFit/>
          </a:bodyPr>
          <a:lstStyle/>
          <a:p>
            <a:r>
              <a:rPr lang="en-US" sz="1400" dirty="0">
                <a:solidFill>
                  <a:srgbClr val="C00000"/>
                </a:solidFill>
              </a:rPr>
              <a:t>Above Pages 64, 65, &amp; 66:</a:t>
            </a:r>
          </a:p>
          <a:p>
            <a:pPr marL="285750" indent="-285750">
              <a:buFont typeface="Arial" panose="020B0604020202020204" pitchFamily="34" charset="0"/>
              <a:buChar char="•"/>
            </a:pPr>
            <a:r>
              <a:rPr lang="en-US" sz="1400" dirty="0">
                <a:solidFill>
                  <a:srgbClr val="C00000"/>
                </a:solidFill>
              </a:rPr>
              <a:t>This an internal certification of the election system.</a:t>
            </a:r>
          </a:p>
          <a:p>
            <a:pPr marL="285750" indent="-285750">
              <a:buFont typeface="Arial" panose="020B0604020202020204" pitchFamily="34" charset="0"/>
              <a:buChar char="•"/>
            </a:pPr>
            <a:r>
              <a:rPr lang="en-US" sz="1400" b="1" dirty="0">
                <a:solidFill>
                  <a:srgbClr val="C00000"/>
                </a:solidFill>
              </a:rPr>
              <a:t>Shouldn’t there be an External Certification?</a:t>
            </a:r>
          </a:p>
          <a:p>
            <a:pPr marL="285750" indent="-285750">
              <a:buFont typeface="Arial" panose="020B0604020202020204" pitchFamily="34" charset="0"/>
              <a:buChar char="•"/>
            </a:pPr>
            <a:r>
              <a:rPr lang="en-US" sz="1200" dirty="0">
                <a:solidFill>
                  <a:srgbClr val="C00000"/>
                </a:solidFill>
              </a:rPr>
              <a:t>This is a well crafted letter to report to the public that essentially none of the equipment is ever connected to the internet.</a:t>
            </a:r>
          </a:p>
        </p:txBody>
      </p:sp>
      <p:pic>
        <p:nvPicPr>
          <p:cNvPr id="4" name="Picture 3">
            <a:extLst>
              <a:ext uri="{FF2B5EF4-FFF2-40B4-BE49-F238E27FC236}">
                <a16:creationId xmlns:a16="http://schemas.microsoft.com/office/drawing/2014/main" id="{FE7CF33E-2630-41BE-87E1-D798BF747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2794"/>
            <a:ext cx="4417698" cy="4573387"/>
          </a:xfrm>
          <a:prstGeom prst="rect">
            <a:avLst/>
          </a:prstGeom>
          <a:ln>
            <a:solidFill>
              <a:schemeClr val="accent1"/>
            </a:solidFill>
          </a:ln>
        </p:spPr>
      </p:pic>
      <p:pic>
        <p:nvPicPr>
          <p:cNvPr id="7" name="Picture 6">
            <a:extLst>
              <a:ext uri="{FF2B5EF4-FFF2-40B4-BE49-F238E27FC236}">
                <a16:creationId xmlns:a16="http://schemas.microsoft.com/office/drawing/2014/main" id="{0DDDE0E5-32CD-4DC6-9CC6-9EB718871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699" y="1102792"/>
            <a:ext cx="4141964" cy="5451998"/>
          </a:xfrm>
          <a:prstGeom prst="rect">
            <a:avLst/>
          </a:prstGeom>
          <a:ln>
            <a:solidFill>
              <a:schemeClr val="accent1"/>
            </a:solidFill>
          </a:ln>
        </p:spPr>
      </p:pic>
      <p:pic>
        <p:nvPicPr>
          <p:cNvPr id="11" name="Picture 10">
            <a:extLst>
              <a:ext uri="{FF2B5EF4-FFF2-40B4-BE49-F238E27FC236}">
                <a16:creationId xmlns:a16="http://schemas.microsoft.com/office/drawing/2014/main" id="{066AB7EE-A35E-4497-B3ED-AABF321CA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662" y="1102792"/>
            <a:ext cx="3588682" cy="3427495"/>
          </a:xfrm>
          <a:prstGeom prst="rect">
            <a:avLst/>
          </a:prstGeom>
          <a:ln>
            <a:solidFill>
              <a:schemeClr val="accent1"/>
            </a:solidFill>
          </a:ln>
        </p:spPr>
      </p:pic>
      <p:sp>
        <p:nvSpPr>
          <p:cNvPr id="17" name="TextBox 16">
            <a:extLst>
              <a:ext uri="{FF2B5EF4-FFF2-40B4-BE49-F238E27FC236}">
                <a16:creationId xmlns:a16="http://schemas.microsoft.com/office/drawing/2014/main" id="{AFC87B27-D17A-4025-BD03-BB2A83BEC8D0}"/>
              </a:ext>
            </a:extLst>
          </p:cNvPr>
          <p:cNvSpPr txBox="1"/>
          <p:nvPr/>
        </p:nvSpPr>
        <p:spPr>
          <a:xfrm>
            <a:off x="8559662" y="4575208"/>
            <a:ext cx="3632338" cy="1569660"/>
          </a:xfrm>
          <a:prstGeom prst="rect">
            <a:avLst/>
          </a:prstGeom>
          <a:noFill/>
        </p:spPr>
        <p:txBody>
          <a:bodyPr wrap="square">
            <a:spAutoFit/>
          </a:bodyPr>
          <a:lstStyle/>
          <a:p>
            <a:pPr marL="173038" indent="-173038">
              <a:buFont typeface="Arial" panose="020B0604020202020204" pitchFamily="34" charset="0"/>
              <a:buChar char="•"/>
            </a:pPr>
            <a:r>
              <a:rPr lang="en-US" sz="1600" dirty="0">
                <a:solidFill>
                  <a:srgbClr val="C00000"/>
                </a:solidFill>
              </a:rPr>
              <a:t>CONNECTIVITY – The </a:t>
            </a:r>
            <a:r>
              <a:rPr lang="en-US" sz="1600" dirty="0" err="1">
                <a:solidFill>
                  <a:srgbClr val="C00000"/>
                </a:solidFill>
              </a:rPr>
              <a:t>ElectionWare</a:t>
            </a:r>
            <a:r>
              <a:rPr lang="en-US" sz="1600" dirty="0">
                <a:solidFill>
                  <a:srgbClr val="C00000"/>
                </a:solidFill>
              </a:rPr>
              <a:t> System operates on a closed, air-gapped network in a locked, secured area….  </a:t>
            </a:r>
          </a:p>
          <a:p>
            <a:pPr marL="173038" indent="-173038">
              <a:buFont typeface="Arial" panose="020B0604020202020204" pitchFamily="34" charset="0"/>
              <a:buChar char="•"/>
            </a:pPr>
            <a:r>
              <a:rPr lang="en-US" sz="1600" dirty="0">
                <a:solidFill>
                  <a:srgbClr val="C00000"/>
                </a:solidFill>
              </a:rPr>
              <a:t>My cell phone also has an “air-gap” between it and the cell tower.</a:t>
            </a:r>
          </a:p>
        </p:txBody>
      </p:sp>
      <p:sp>
        <p:nvSpPr>
          <p:cNvPr id="13" name="Slide Number Placeholder 12">
            <a:extLst>
              <a:ext uri="{FF2B5EF4-FFF2-40B4-BE49-F238E27FC236}">
                <a16:creationId xmlns:a16="http://schemas.microsoft.com/office/drawing/2014/main" id="{146260F9-5E2E-4DB9-AB5D-4E69A06F0C82}"/>
              </a:ext>
            </a:extLst>
          </p:cNvPr>
          <p:cNvSpPr>
            <a:spLocks noGrp="1"/>
          </p:cNvSpPr>
          <p:nvPr>
            <p:ph type="sldNum" sz="quarter" idx="12"/>
          </p:nvPr>
        </p:nvSpPr>
        <p:spPr/>
        <p:txBody>
          <a:bodyPr/>
          <a:lstStyle/>
          <a:p>
            <a:fld id="{02F0D5C9-15CD-46DC-9894-39F1EDEE2661}" type="slidenum">
              <a:rPr lang="en-US" smtClean="0"/>
              <a:t>10</a:t>
            </a:fld>
            <a:endParaRPr lang="en-US"/>
          </a:p>
        </p:txBody>
      </p:sp>
    </p:spTree>
    <p:extLst>
      <p:ext uri="{BB962C8B-B14F-4D97-AF65-F5344CB8AC3E}">
        <p14:creationId xmlns:p14="http://schemas.microsoft.com/office/powerpoint/2010/main" val="360119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830997"/>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506399" y="4068997"/>
            <a:ext cx="6387460" cy="738664"/>
          </a:xfrm>
          <a:prstGeom prst="rect">
            <a:avLst/>
          </a:prstGeom>
          <a:noFill/>
          <a:ln>
            <a:solidFill>
              <a:schemeClr val="accent1"/>
            </a:solidFill>
          </a:ln>
        </p:spPr>
        <p:txBody>
          <a:bodyPr wrap="square" rtlCol="0">
            <a:spAutoFit/>
          </a:bodyPr>
          <a:lstStyle/>
          <a:p>
            <a:r>
              <a:rPr lang="en-US" sz="1400" dirty="0">
                <a:solidFill>
                  <a:srgbClr val="C00000"/>
                </a:solidFill>
              </a:rPr>
              <a:t>Above &amp; Right, Pages 71 &amp; 72:</a:t>
            </a:r>
          </a:p>
          <a:p>
            <a:pPr marL="285750" indent="-285750">
              <a:buFont typeface="Arial" panose="020B0604020202020204" pitchFamily="34" charset="0"/>
              <a:buChar char="•"/>
            </a:pPr>
            <a:r>
              <a:rPr lang="en-US" sz="1400" dirty="0">
                <a:solidFill>
                  <a:srgbClr val="C00000"/>
                </a:solidFill>
              </a:rPr>
              <a:t>Above is the acceptance of the CTCL funding for $856,256 for JOCO.</a:t>
            </a:r>
          </a:p>
          <a:p>
            <a:pPr marL="285750" indent="-285750">
              <a:buFont typeface="Arial" panose="020B0604020202020204" pitchFamily="34" charset="0"/>
              <a:buChar char="•"/>
            </a:pPr>
            <a:r>
              <a:rPr lang="en-US" sz="1400" dirty="0">
                <a:solidFill>
                  <a:srgbClr val="C00000"/>
                </a:solidFill>
              </a:rPr>
              <a:t>To the right you can find how the money was designed to be spent.</a:t>
            </a:r>
          </a:p>
        </p:txBody>
      </p:sp>
      <p:pic>
        <p:nvPicPr>
          <p:cNvPr id="5" name="Picture 4">
            <a:extLst>
              <a:ext uri="{FF2B5EF4-FFF2-40B4-BE49-F238E27FC236}">
                <a16:creationId xmlns:a16="http://schemas.microsoft.com/office/drawing/2014/main" id="{9C0D1D51-DF12-42F9-8DE0-A16E45F32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77" y="1096310"/>
            <a:ext cx="4839375" cy="2648320"/>
          </a:xfrm>
          <a:prstGeom prst="rect">
            <a:avLst/>
          </a:prstGeom>
          <a:ln>
            <a:solidFill>
              <a:schemeClr val="accent1"/>
            </a:solidFill>
          </a:ln>
        </p:spPr>
      </p:pic>
      <p:pic>
        <p:nvPicPr>
          <p:cNvPr id="8" name="Picture 7">
            <a:extLst>
              <a:ext uri="{FF2B5EF4-FFF2-40B4-BE49-F238E27FC236}">
                <a16:creationId xmlns:a16="http://schemas.microsoft.com/office/drawing/2014/main" id="{C883B7D9-771C-4655-948E-0760BC795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2" y="838778"/>
            <a:ext cx="4776164" cy="5976827"/>
          </a:xfrm>
          <a:prstGeom prst="rect">
            <a:avLst/>
          </a:prstGeom>
          <a:ln>
            <a:solidFill>
              <a:schemeClr val="accent1"/>
            </a:solidFill>
          </a:ln>
        </p:spPr>
      </p:pic>
      <p:sp>
        <p:nvSpPr>
          <p:cNvPr id="9" name="Slide Number Placeholder 8">
            <a:extLst>
              <a:ext uri="{FF2B5EF4-FFF2-40B4-BE49-F238E27FC236}">
                <a16:creationId xmlns:a16="http://schemas.microsoft.com/office/drawing/2014/main" id="{09753C3B-A255-4C2F-9350-F89E50B1971F}"/>
              </a:ext>
            </a:extLst>
          </p:cNvPr>
          <p:cNvSpPr>
            <a:spLocks noGrp="1"/>
          </p:cNvSpPr>
          <p:nvPr>
            <p:ph type="sldNum" sz="quarter" idx="12"/>
          </p:nvPr>
        </p:nvSpPr>
        <p:spPr/>
        <p:txBody>
          <a:bodyPr/>
          <a:lstStyle/>
          <a:p>
            <a:fld id="{02F0D5C9-15CD-46DC-9894-39F1EDEE2661}" type="slidenum">
              <a:rPr lang="en-US" smtClean="0"/>
              <a:t>11</a:t>
            </a:fld>
            <a:endParaRPr lang="en-US"/>
          </a:p>
        </p:txBody>
      </p:sp>
    </p:spTree>
    <p:extLst>
      <p:ext uri="{BB962C8B-B14F-4D97-AF65-F5344CB8AC3E}">
        <p14:creationId xmlns:p14="http://schemas.microsoft.com/office/powerpoint/2010/main" val="253258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830997"/>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433959" y="4037622"/>
            <a:ext cx="6387460" cy="2462213"/>
          </a:xfrm>
          <a:prstGeom prst="rect">
            <a:avLst/>
          </a:prstGeom>
          <a:noFill/>
          <a:ln>
            <a:solidFill>
              <a:schemeClr val="accent1"/>
            </a:solidFill>
          </a:ln>
        </p:spPr>
        <p:txBody>
          <a:bodyPr wrap="square" rtlCol="0">
            <a:spAutoFit/>
          </a:bodyPr>
          <a:lstStyle/>
          <a:p>
            <a:r>
              <a:rPr lang="en-US" sz="1400" dirty="0">
                <a:solidFill>
                  <a:srgbClr val="C00000"/>
                </a:solidFill>
              </a:rPr>
              <a:t>Above, Page 81 :</a:t>
            </a:r>
          </a:p>
          <a:p>
            <a:pPr marL="285750" indent="-285750">
              <a:buFont typeface="Arial" panose="020B0604020202020204" pitchFamily="34" charset="0"/>
              <a:buChar char="•"/>
            </a:pPr>
            <a:r>
              <a:rPr lang="en-US" sz="1400" dirty="0">
                <a:solidFill>
                  <a:srgbClr val="C00000"/>
                </a:solidFill>
              </a:rPr>
              <a:t>Re, Mail Ballot Cancellation Requests.</a:t>
            </a:r>
          </a:p>
          <a:p>
            <a:pPr marL="285750" indent="-285750">
              <a:buFont typeface="Arial" panose="020B0604020202020204" pitchFamily="34" charset="0"/>
              <a:buChar char="•"/>
            </a:pPr>
            <a:r>
              <a:rPr lang="en-US" sz="1400" dirty="0">
                <a:solidFill>
                  <a:srgbClr val="C00000"/>
                </a:solidFill>
              </a:rPr>
              <a:t>Because this election system and approach was being custom designed on the fly, there was no consistency on how to address issues in a standard approach across all counties.  </a:t>
            </a:r>
          </a:p>
          <a:p>
            <a:pPr marL="285750" indent="-285750">
              <a:buFont typeface="Arial" panose="020B0604020202020204" pitchFamily="34" charset="0"/>
              <a:buChar char="•"/>
            </a:pPr>
            <a:r>
              <a:rPr lang="en-US" sz="1400" dirty="0">
                <a:solidFill>
                  <a:srgbClr val="C00000"/>
                </a:solidFill>
              </a:rPr>
              <a:t>Thus, voters were not treated the same across the state.</a:t>
            </a:r>
          </a:p>
          <a:p>
            <a:pPr marL="285750" indent="-285750">
              <a:buFont typeface="Arial" panose="020B0604020202020204" pitchFamily="34" charset="0"/>
              <a:buChar char="•"/>
            </a:pPr>
            <a:r>
              <a:rPr lang="en-US" sz="1400" dirty="0">
                <a:solidFill>
                  <a:srgbClr val="C00000"/>
                </a:solidFill>
              </a:rPr>
              <a:t>This email would indicate that advanced ballots were being mailed out ahead of time; even without a request for one.</a:t>
            </a:r>
          </a:p>
          <a:p>
            <a:pPr marL="285750" indent="-285750">
              <a:buFont typeface="Arial" panose="020B0604020202020204" pitchFamily="34" charset="0"/>
              <a:buChar char="•"/>
            </a:pPr>
            <a:r>
              <a:rPr lang="en-US" sz="1400" dirty="0">
                <a:solidFill>
                  <a:srgbClr val="C00000"/>
                </a:solidFill>
              </a:rPr>
              <a:t>Thus, the voters were requesting they not be sent.</a:t>
            </a:r>
          </a:p>
          <a:p>
            <a:pPr marL="285750" indent="-285750">
              <a:buFont typeface="Arial" panose="020B0604020202020204" pitchFamily="34" charset="0"/>
              <a:buChar char="•"/>
            </a:pPr>
            <a:r>
              <a:rPr lang="en-US" sz="1400" dirty="0">
                <a:solidFill>
                  <a:srgbClr val="C00000"/>
                </a:solidFill>
              </a:rPr>
              <a:t>Seems like a recipe for chaos and for fraud.</a:t>
            </a:r>
          </a:p>
          <a:p>
            <a:pPr marL="285750" indent="-285750">
              <a:buFont typeface="Arial" panose="020B0604020202020204" pitchFamily="34" charset="0"/>
              <a:buChar char="•"/>
            </a:pPr>
            <a:endParaRPr lang="en-US" sz="1400" dirty="0">
              <a:solidFill>
                <a:srgbClr val="C00000"/>
              </a:solidFill>
            </a:endParaRPr>
          </a:p>
        </p:txBody>
      </p:sp>
      <p:pic>
        <p:nvPicPr>
          <p:cNvPr id="4" name="Picture 3">
            <a:extLst>
              <a:ext uri="{FF2B5EF4-FFF2-40B4-BE49-F238E27FC236}">
                <a16:creationId xmlns:a16="http://schemas.microsoft.com/office/drawing/2014/main" id="{E7F2FAF3-1C72-44BA-A626-B5FAC67B8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59" y="1431093"/>
            <a:ext cx="6706536" cy="2543530"/>
          </a:xfrm>
          <a:prstGeom prst="rect">
            <a:avLst/>
          </a:prstGeom>
          <a:ln>
            <a:solidFill>
              <a:schemeClr val="accent1"/>
            </a:solidFill>
          </a:ln>
        </p:spPr>
      </p:pic>
      <p:sp>
        <p:nvSpPr>
          <p:cNvPr id="6" name="Slide Number Placeholder 5">
            <a:extLst>
              <a:ext uri="{FF2B5EF4-FFF2-40B4-BE49-F238E27FC236}">
                <a16:creationId xmlns:a16="http://schemas.microsoft.com/office/drawing/2014/main" id="{10D00761-555E-4C46-8D64-2E2B2B935342}"/>
              </a:ext>
            </a:extLst>
          </p:cNvPr>
          <p:cNvSpPr>
            <a:spLocks noGrp="1"/>
          </p:cNvSpPr>
          <p:nvPr>
            <p:ph type="sldNum" sz="quarter" idx="12"/>
          </p:nvPr>
        </p:nvSpPr>
        <p:spPr/>
        <p:txBody>
          <a:bodyPr/>
          <a:lstStyle/>
          <a:p>
            <a:fld id="{02F0D5C9-15CD-46DC-9894-39F1EDEE2661}" type="slidenum">
              <a:rPr lang="en-US" smtClean="0"/>
              <a:t>12</a:t>
            </a:fld>
            <a:endParaRPr lang="en-US"/>
          </a:p>
        </p:txBody>
      </p:sp>
    </p:spTree>
    <p:extLst>
      <p:ext uri="{BB962C8B-B14F-4D97-AF65-F5344CB8AC3E}">
        <p14:creationId xmlns:p14="http://schemas.microsoft.com/office/powerpoint/2010/main" val="415280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3778623" y="42395"/>
            <a:ext cx="8337177" cy="1325563"/>
          </a:xfrm>
        </p:spPr>
        <p:txBody>
          <a:bodyPr>
            <a:normAutofit/>
          </a:bodyPr>
          <a:lstStyle/>
          <a:p>
            <a:r>
              <a:rPr lang="en-US" sz="2000" b="1" dirty="0"/>
              <a:t>2. </a:t>
            </a:r>
            <a:r>
              <a:rPr lang="en-US" sz="2000" b="1" dirty="0">
                <a:solidFill>
                  <a:schemeClr val="accent1"/>
                </a:solidFill>
              </a:rPr>
              <a:t>KORA File: 20211223080943689.pdf        </a:t>
            </a:r>
            <a:r>
              <a:rPr lang="en-US" sz="2000" b="1" dirty="0"/>
              <a:t>51</a:t>
            </a:r>
            <a:r>
              <a:rPr lang="en-US" sz="2000" b="1" dirty="0">
                <a:solidFill>
                  <a:schemeClr val="accent1"/>
                </a:solidFill>
              </a:rPr>
              <a:t> pages</a:t>
            </a:r>
            <a:br>
              <a:rPr lang="en-US" sz="2000" b="1" dirty="0">
                <a:solidFill>
                  <a:schemeClr val="accent1"/>
                </a:solidFill>
              </a:rPr>
            </a:br>
            <a:r>
              <a:rPr lang="en-US" sz="2000" b="1" dirty="0">
                <a:solidFill>
                  <a:schemeClr val="accent1"/>
                </a:solidFill>
              </a:rPr>
              <a:t>E-mail communications from 06/02 – 09/09/2020 from Connie Schmidt, CERA</a:t>
            </a:r>
          </a:p>
        </p:txBody>
      </p:sp>
      <p:pic>
        <p:nvPicPr>
          <p:cNvPr id="9" name="Content Placeholder 8">
            <a:extLst>
              <a:ext uri="{FF2B5EF4-FFF2-40B4-BE49-F238E27FC236}">
                <a16:creationId xmlns:a16="http://schemas.microsoft.com/office/drawing/2014/main" id="{8D0FAEBD-C571-4839-91AA-6A13EDB27677}"/>
              </a:ext>
            </a:extLst>
          </p:cNvPr>
          <p:cNvPicPr>
            <a:picLocks noGrp="1" noChangeAspect="1"/>
          </p:cNvPicPr>
          <p:nvPr>
            <p:ph idx="1"/>
          </p:nvPr>
        </p:nvPicPr>
        <p:blipFill>
          <a:blip r:embed="rId2"/>
          <a:stretch>
            <a:fillRect/>
          </a:stretch>
        </p:blipFill>
        <p:spPr>
          <a:xfrm>
            <a:off x="1" y="268260"/>
            <a:ext cx="3778624" cy="6636208"/>
          </a:xfrm>
          <a:ln>
            <a:solidFill>
              <a:schemeClr val="accent1"/>
            </a:solidFill>
          </a:ln>
        </p:spPr>
      </p:pic>
      <p:sp>
        <p:nvSpPr>
          <p:cNvPr id="10" name="TextBox 9">
            <a:extLst>
              <a:ext uri="{FF2B5EF4-FFF2-40B4-BE49-F238E27FC236}">
                <a16:creationId xmlns:a16="http://schemas.microsoft.com/office/drawing/2014/main" id="{B6717BA3-C655-4094-9BDA-07FB26090045}"/>
              </a:ext>
            </a:extLst>
          </p:cNvPr>
          <p:cNvSpPr txBox="1"/>
          <p:nvPr/>
        </p:nvSpPr>
        <p:spPr>
          <a:xfrm>
            <a:off x="3778622" y="5217805"/>
            <a:ext cx="8274425" cy="1569660"/>
          </a:xfrm>
          <a:prstGeom prst="rect">
            <a:avLst/>
          </a:prstGeom>
          <a:noFill/>
          <a:ln>
            <a:solidFill>
              <a:schemeClr val="accent1"/>
            </a:solidFill>
          </a:ln>
        </p:spPr>
        <p:txBody>
          <a:bodyPr wrap="square" rtlCol="0">
            <a:spAutoFit/>
          </a:bodyPr>
          <a:lstStyle/>
          <a:p>
            <a:r>
              <a:rPr lang="en-US" sz="1600" dirty="0">
                <a:solidFill>
                  <a:srgbClr val="C00000"/>
                </a:solidFill>
              </a:rPr>
              <a:t>Left, Page 43:</a:t>
            </a:r>
          </a:p>
          <a:p>
            <a:pPr marL="285750" indent="-285750">
              <a:buFont typeface="Arial" panose="020B0604020202020204" pitchFamily="34" charset="0"/>
              <a:buChar char="•"/>
            </a:pPr>
            <a:r>
              <a:rPr lang="en-US" sz="1600" dirty="0">
                <a:solidFill>
                  <a:srgbClr val="C00000"/>
                </a:solidFill>
              </a:rPr>
              <a:t>EI-ISAC is Election Infrastructure – Information Sharing and Analysis Center</a:t>
            </a:r>
          </a:p>
          <a:p>
            <a:pPr marL="285750" indent="-285750">
              <a:buFont typeface="Arial" panose="020B0604020202020204" pitchFamily="34" charset="0"/>
              <a:buChar char="•"/>
            </a:pPr>
            <a:r>
              <a:rPr lang="en-US" sz="1600" dirty="0">
                <a:solidFill>
                  <a:srgbClr val="C00000"/>
                </a:solidFill>
              </a:rPr>
              <a:t>EDR is an Endpoint Detection and Response EDR Software.   That reportedly detects </a:t>
            </a:r>
            <a:r>
              <a:rPr lang="en-US" sz="1600" b="1" u="sng" dirty="0">
                <a:solidFill>
                  <a:srgbClr val="C00000"/>
                </a:solidFill>
              </a:rPr>
              <a:t>“on-line” malicious activity. </a:t>
            </a:r>
          </a:p>
          <a:p>
            <a:pPr marL="285750" indent="-285750">
              <a:buFont typeface="Arial" panose="020B0604020202020204" pitchFamily="34" charset="0"/>
              <a:buChar char="•"/>
            </a:pPr>
            <a:r>
              <a:rPr lang="en-US" sz="1600" dirty="0">
                <a:solidFill>
                  <a:srgbClr val="C00000"/>
                </a:solidFill>
              </a:rPr>
              <a:t>This is a voluntary program that SOS Schwab must have assigned to JOCO staff… likely others.</a:t>
            </a:r>
          </a:p>
          <a:p>
            <a:pPr marL="285750" indent="-285750">
              <a:buFont typeface="Arial" panose="020B0604020202020204" pitchFamily="34" charset="0"/>
              <a:buChar char="•"/>
            </a:pPr>
            <a:r>
              <a:rPr lang="en-US" sz="1600" dirty="0">
                <a:solidFill>
                  <a:srgbClr val="C00000"/>
                </a:solidFill>
              </a:rPr>
              <a:t>This group alerted JOCO of potential threats, as later emails will show.</a:t>
            </a:r>
          </a:p>
        </p:txBody>
      </p:sp>
      <p:pic>
        <p:nvPicPr>
          <p:cNvPr id="12" name="Picture 11">
            <a:extLst>
              <a:ext uri="{FF2B5EF4-FFF2-40B4-BE49-F238E27FC236}">
                <a16:creationId xmlns:a16="http://schemas.microsoft.com/office/drawing/2014/main" id="{CE84DC1B-C847-4457-ADC9-029B4ACCBD4A}"/>
              </a:ext>
            </a:extLst>
          </p:cNvPr>
          <p:cNvPicPr>
            <a:picLocks noChangeAspect="1"/>
          </p:cNvPicPr>
          <p:nvPr/>
        </p:nvPicPr>
        <p:blipFill>
          <a:blip r:embed="rId3"/>
          <a:stretch>
            <a:fillRect/>
          </a:stretch>
        </p:blipFill>
        <p:spPr>
          <a:xfrm>
            <a:off x="4979333" y="1143840"/>
            <a:ext cx="6045225" cy="3539523"/>
          </a:xfrm>
          <a:prstGeom prst="rect">
            <a:avLst/>
          </a:prstGeom>
          <a:ln>
            <a:solidFill>
              <a:schemeClr val="accent1"/>
            </a:solidFill>
          </a:ln>
        </p:spPr>
      </p:pic>
      <p:sp>
        <p:nvSpPr>
          <p:cNvPr id="13" name="TextBox 12">
            <a:extLst>
              <a:ext uri="{FF2B5EF4-FFF2-40B4-BE49-F238E27FC236}">
                <a16:creationId xmlns:a16="http://schemas.microsoft.com/office/drawing/2014/main" id="{85FAEC0E-40A6-4BE0-9CCE-C5806E92E528}"/>
              </a:ext>
            </a:extLst>
          </p:cNvPr>
          <p:cNvSpPr txBox="1"/>
          <p:nvPr/>
        </p:nvSpPr>
        <p:spPr>
          <a:xfrm>
            <a:off x="8759364" y="3429000"/>
            <a:ext cx="3202086" cy="923330"/>
          </a:xfrm>
          <a:prstGeom prst="rect">
            <a:avLst/>
          </a:prstGeom>
          <a:solidFill>
            <a:schemeClr val="bg1"/>
          </a:solidFill>
          <a:ln>
            <a:solidFill>
              <a:schemeClr val="accent1"/>
            </a:solidFill>
          </a:ln>
        </p:spPr>
        <p:txBody>
          <a:bodyPr wrap="square" rtlCol="0">
            <a:spAutoFit/>
          </a:bodyPr>
          <a:lstStyle/>
          <a:p>
            <a:r>
              <a:rPr lang="en-US" dirty="0">
                <a:solidFill>
                  <a:srgbClr val="C00000"/>
                </a:solidFill>
              </a:rPr>
              <a:t>Above, Page 10:</a:t>
            </a:r>
          </a:p>
          <a:p>
            <a:pPr marL="285750" indent="-285750">
              <a:buFont typeface="Arial" panose="020B0604020202020204" pitchFamily="34" charset="0"/>
              <a:buChar char="•"/>
            </a:pPr>
            <a:r>
              <a:rPr lang="en-US" dirty="0">
                <a:solidFill>
                  <a:srgbClr val="C00000"/>
                </a:solidFill>
              </a:rPr>
              <a:t>7 Drop Boxes sent to JOCO</a:t>
            </a:r>
          </a:p>
          <a:p>
            <a:pPr marL="285750" indent="-285750">
              <a:buFont typeface="Arial" panose="020B0604020202020204" pitchFamily="34" charset="0"/>
              <a:buChar char="•"/>
            </a:pPr>
            <a:r>
              <a:rPr lang="en-US" dirty="0">
                <a:solidFill>
                  <a:srgbClr val="C00000"/>
                </a:solidFill>
              </a:rPr>
              <a:t>This is FYI </a:t>
            </a:r>
          </a:p>
        </p:txBody>
      </p:sp>
      <p:sp>
        <p:nvSpPr>
          <p:cNvPr id="3" name="Slide Number Placeholder 2">
            <a:extLst>
              <a:ext uri="{FF2B5EF4-FFF2-40B4-BE49-F238E27FC236}">
                <a16:creationId xmlns:a16="http://schemas.microsoft.com/office/drawing/2014/main" id="{20924EFA-BB35-41F7-94A8-8C07A15282BB}"/>
              </a:ext>
            </a:extLst>
          </p:cNvPr>
          <p:cNvSpPr>
            <a:spLocks noGrp="1"/>
          </p:cNvSpPr>
          <p:nvPr>
            <p:ph type="sldNum" sz="quarter" idx="12"/>
          </p:nvPr>
        </p:nvSpPr>
        <p:spPr/>
        <p:txBody>
          <a:bodyPr/>
          <a:lstStyle/>
          <a:p>
            <a:fld id="{02F0D5C9-15CD-46DC-9894-39F1EDEE2661}" type="slidenum">
              <a:rPr lang="en-US" smtClean="0"/>
              <a:t>13</a:t>
            </a:fld>
            <a:endParaRPr lang="en-US"/>
          </a:p>
        </p:txBody>
      </p:sp>
    </p:spTree>
    <p:extLst>
      <p:ext uri="{BB962C8B-B14F-4D97-AF65-F5344CB8AC3E}">
        <p14:creationId xmlns:p14="http://schemas.microsoft.com/office/powerpoint/2010/main" val="352131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C799-B1C9-4985-8867-77B6F9D28D00}"/>
              </a:ext>
            </a:extLst>
          </p:cNvPr>
          <p:cNvSpPr>
            <a:spLocks noGrp="1"/>
          </p:cNvSpPr>
          <p:nvPr>
            <p:ph type="title"/>
          </p:nvPr>
        </p:nvSpPr>
        <p:spPr>
          <a:xfrm>
            <a:off x="838200" y="118596"/>
            <a:ext cx="10515600" cy="1325563"/>
          </a:xfrm>
        </p:spPr>
        <p:txBody>
          <a:bodyPr>
            <a:normAutofit/>
          </a:bodyPr>
          <a:lstStyle/>
          <a:p>
            <a:r>
              <a:rPr lang="en-US" sz="2800" b="1" dirty="0"/>
              <a:t>3. </a:t>
            </a:r>
            <a:r>
              <a:rPr lang="en-US" sz="2800" b="1" dirty="0">
                <a:solidFill>
                  <a:schemeClr val="accent1"/>
                </a:solidFill>
              </a:rPr>
              <a:t>KORA File:   20211223081034342.pdf     </a:t>
            </a:r>
            <a:r>
              <a:rPr lang="en-US" sz="2800" b="1" dirty="0"/>
              <a:t>76</a:t>
            </a:r>
            <a:r>
              <a:rPr lang="en-US" sz="2800" b="1" dirty="0">
                <a:solidFill>
                  <a:schemeClr val="accent1"/>
                </a:solidFill>
              </a:rPr>
              <a:t> pages</a:t>
            </a:r>
            <a:br>
              <a:rPr lang="en-US" sz="2800" b="1" dirty="0">
                <a:solidFill>
                  <a:schemeClr val="accent1"/>
                </a:solidFill>
              </a:rPr>
            </a:br>
            <a:r>
              <a:rPr lang="en-US" sz="2800" b="1" dirty="0">
                <a:solidFill>
                  <a:schemeClr val="accent1"/>
                </a:solidFill>
              </a:rPr>
              <a:t>E-mail Communications from 03/23 -  06/19/2020 </a:t>
            </a:r>
            <a:r>
              <a:rPr kumimoji="0" lang="en-US" sz="2500" b="1" i="0" u="none" strike="noStrike" kern="1200" cap="none" spc="0" normalizeH="0" baseline="0" noProof="0" dirty="0">
                <a:ln>
                  <a:noFill/>
                </a:ln>
                <a:solidFill>
                  <a:srgbClr val="4472C4"/>
                </a:solidFill>
                <a:effectLst/>
                <a:uLnTx/>
                <a:uFillTx/>
                <a:latin typeface="Calibri Light" panose="020F0302020204030204"/>
                <a:ea typeface="+mj-ea"/>
                <a:cs typeface="+mj-cs"/>
              </a:rPr>
              <a:t>from Connie Schmidt</a:t>
            </a:r>
            <a:endParaRPr lang="en-US" sz="2800" b="1" dirty="0">
              <a:solidFill>
                <a:schemeClr val="accent1"/>
              </a:solidFill>
            </a:endParaRPr>
          </a:p>
        </p:txBody>
      </p:sp>
      <p:pic>
        <p:nvPicPr>
          <p:cNvPr id="5" name="Picture 4">
            <a:extLst>
              <a:ext uri="{FF2B5EF4-FFF2-40B4-BE49-F238E27FC236}">
                <a16:creationId xmlns:a16="http://schemas.microsoft.com/office/drawing/2014/main" id="{767C30CC-D77F-4636-9707-6A580D9EE999}"/>
              </a:ext>
            </a:extLst>
          </p:cNvPr>
          <p:cNvPicPr>
            <a:picLocks noChangeAspect="1"/>
          </p:cNvPicPr>
          <p:nvPr/>
        </p:nvPicPr>
        <p:blipFill>
          <a:blip r:embed="rId2"/>
          <a:stretch>
            <a:fillRect/>
          </a:stretch>
        </p:blipFill>
        <p:spPr>
          <a:xfrm>
            <a:off x="532254" y="1441263"/>
            <a:ext cx="3970183" cy="5298141"/>
          </a:xfrm>
          <a:prstGeom prst="rect">
            <a:avLst/>
          </a:prstGeom>
          <a:ln>
            <a:solidFill>
              <a:schemeClr val="accent1"/>
            </a:solidFill>
          </a:ln>
        </p:spPr>
      </p:pic>
      <p:sp>
        <p:nvSpPr>
          <p:cNvPr id="6" name="TextBox 5">
            <a:extLst>
              <a:ext uri="{FF2B5EF4-FFF2-40B4-BE49-F238E27FC236}">
                <a16:creationId xmlns:a16="http://schemas.microsoft.com/office/drawing/2014/main" id="{73BBBCF2-3FA2-4151-AD43-5D85C863C9D3}"/>
              </a:ext>
            </a:extLst>
          </p:cNvPr>
          <p:cNvSpPr txBox="1"/>
          <p:nvPr/>
        </p:nvSpPr>
        <p:spPr>
          <a:xfrm>
            <a:off x="4502437" y="1673522"/>
            <a:ext cx="2628987" cy="2308324"/>
          </a:xfrm>
          <a:prstGeom prst="rect">
            <a:avLst/>
          </a:prstGeom>
          <a:noFill/>
          <a:ln>
            <a:solidFill>
              <a:schemeClr val="accent1"/>
            </a:solidFill>
          </a:ln>
        </p:spPr>
        <p:txBody>
          <a:bodyPr wrap="square" rtlCol="0">
            <a:spAutoFit/>
          </a:bodyPr>
          <a:lstStyle/>
          <a:p>
            <a:r>
              <a:rPr lang="en-US" sz="1600" dirty="0"/>
              <a:t>Left: Page 68:</a:t>
            </a:r>
          </a:p>
          <a:p>
            <a:r>
              <a:rPr lang="en-US" sz="1600" dirty="0">
                <a:solidFill>
                  <a:srgbClr val="C00000"/>
                </a:solidFill>
              </a:rPr>
              <a:t>JOCO Election Employees Work From Home Solution – allows employees to communicate to ELVIS – the </a:t>
            </a:r>
            <a:r>
              <a:rPr lang="en-US" sz="1600" b="1" u="sng" dirty="0">
                <a:solidFill>
                  <a:srgbClr val="C00000"/>
                </a:solidFill>
              </a:rPr>
              <a:t>Election Voter Information System, via the internet.  </a:t>
            </a:r>
            <a:r>
              <a:rPr lang="en-US" sz="1600" dirty="0">
                <a:solidFill>
                  <a:srgbClr val="C00000"/>
                </a:solidFill>
              </a:rPr>
              <a:t>ELVIS is software made by ES&amp;S.</a:t>
            </a:r>
            <a:endParaRPr lang="en-US" sz="1600" b="1" dirty="0">
              <a:solidFill>
                <a:srgbClr val="C00000"/>
              </a:solidFill>
            </a:endParaRPr>
          </a:p>
        </p:txBody>
      </p:sp>
      <p:pic>
        <p:nvPicPr>
          <p:cNvPr id="8" name="Picture 7">
            <a:extLst>
              <a:ext uri="{FF2B5EF4-FFF2-40B4-BE49-F238E27FC236}">
                <a16:creationId xmlns:a16="http://schemas.microsoft.com/office/drawing/2014/main" id="{816B64A1-3775-4215-ABCB-A81C288B5112}"/>
              </a:ext>
            </a:extLst>
          </p:cNvPr>
          <p:cNvPicPr>
            <a:picLocks noChangeAspect="1"/>
          </p:cNvPicPr>
          <p:nvPr/>
        </p:nvPicPr>
        <p:blipFill>
          <a:blip r:embed="rId3"/>
          <a:stretch>
            <a:fillRect/>
          </a:stretch>
        </p:blipFill>
        <p:spPr>
          <a:xfrm>
            <a:off x="7564272" y="1380565"/>
            <a:ext cx="4608423" cy="5244353"/>
          </a:xfrm>
          <a:prstGeom prst="rect">
            <a:avLst/>
          </a:prstGeom>
          <a:ln>
            <a:solidFill>
              <a:schemeClr val="accent1"/>
            </a:solidFill>
          </a:ln>
        </p:spPr>
      </p:pic>
      <p:sp>
        <p:nvSpPr>
          <p:cNvPr id="9" name="TextBox 8">
            <a:extLst>
              <a:ext uri="{FF2B5EF4-FFF2-40B4-BE49-F238E27FC236}">
                <a16:creationId xmlns:a16="http://schemas.microsoft.com/office/drawing/2014/main" id="{E35568FD-60D1-4538-8D48-529517074B9E}"/>
              </a:ext>
            </a:extLst>
          </p:cNvPr>
          <p:cNvSpPr txBox="1"/>
          <p:nvPr/>
        </p:nvSpPr>
        <p:spPr>
          <a:xfrm>
            <a:off x="4935285" y="4692605"/>
            <a:ext cx="2628987" cy="1815882"/>
          </a:xfrm>
          <a:prstGeom prst="rect">
            <a:avLst/>
          </a:prstGeom>
          <a:noFill/>
          <a:ln>
            <a:solidFill>
              <a:schemeClr val="accent1"/>
            </a:solidFill>
          </a:ln>
        </p:spPr>
        <p:txBody>
          <a:bodyPr wrap="square" rtlCol="0">
            <a:spAutoFit/>
          </a:bodyPr>
          <a:lstStyle/>
          <a:p>
            <a:r>
              <a:rPr lang="en-US" sz="1600" dirty="0"/>
              <a:t>Right: Page 61:</a:t>
            </a:r>
          </a:p>
          <a:p>
            <a:r>
              <a:rPr lang="en-US" sz="1600" dirty="0">
                <a:solidFill>
                  <a:srgbClr val="C00000"/>
                </a:solidFill>
              </a:rPr>
              <a:t>JOCO Election Employees can communicate to ELVIS from home, via the web, in order to process voter registrations and advance mail ballot applications.</a:t>
            </a:r>
            <a:endParaRPr lang="en-US" sz="1600" b="1" dirty="0">
              <a:solidFill>
                <a:srgbClr val="C00000"/>
              </a:solidFill>
            </a:endParaRPr>
          </a:p>
        </p:txBody>
      </p:sp>
      <p:sp>
        <p:nvSpPr>
          <p:cNvPr id="10" name="Slide Number Placeholder 9">
            <a:extLst>
              <a:ext uri="{FF2B5EF4-FFF2-40B4-BE49-F238E27FC236}">
                <a16:creationId xmlns:a16="http://schemas.microsoft.com/office/drawing/2014/main" id="{A0B8A3D3-1800-4BDA-8411-09A2E7D5B334}"/>
              </a:ext>
            </a:extLst>
          </p:cNvPr>
          <p:cNvSpPr>
            <a:spLocks noGrp="1"/>
          </p:cNvSpPr>
          <p:nvPr>
            <p:ph type="sldNum" sz="quarter" idx="12"/>
          </p:nvPr>
        </p:nvSpPr>
        <p:spPr/>
        <p:txBody>
          <a:bodyPr/>
          <a:lstStyle/>
          <a:p>
            <a:fld id="{02F0D5C9-15CD-46DC-9894-39F1EDEE2661}" type="slidenum">
              <a:rPr lang="en-US" smtClean="0"/>
              <a:t>14</a:t>
            </a:fld>
            <a:endParaRPr lang="en-US"/>
          </a:p>
        </p:txBody>
      </p:sp>
    </p:spTree>
    <p:extLst>
      <p:ext uri="{BB962C8B-B14F-4D97-AF65-F5344CB8AC3E}">
        <p14:creationId xmlns:p14="http://schemas.microsoft.com/office/powerpoint/2010/main" val="145218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1F0E-20D2-451F-9A38-D9E28D41A45F}"/>
              </a:ext>
            </a:extLst>
          </p:cNvPr>
          <p:cNvSpPr>
            <a:spLocks noGrp="1"/>
          </p:cNvSpPr>
          <p:nvPr>
            <p:ph type="title"/>
          </p:nvPr>
        </p:nvSpPr>
        <p:spPr>
          <a:xfrm>
            <a:off x="838200" y="365126"/>
            <a:ext cx="10515600" cy="695924"/>
          </a:xfrm>
        </p:spPr>
        <p:txBody>
          <a:bodyPr>
            <a:normAutofit fontScale="90000"/>
          </a:bodyPr>
          <a:lstStyle/>
          <a:p>
            <a:r>
              <a:rPr kumimoji="0" lang="en-US" sz="2800" b="1" i="0" u="none" strike="noStrike" kern="1200" cap="none" spc="0" normalizeH="0" baseline="0" noProof="0" dirty="0">
                <a:ln>
                  <a:noFill/>
                </a:ln>
                <a:effectLst/>
                <a:uLnTx/>
                <a:uFillTx/>
                <a:latin typeface="Calibri Light" panose="020F0302020204030204"/>
                <a:ea typeface="+mj-ea"/>
                <a:cs typeface="+mj-cs"/>
              </a:rPr>
              <a:t>3. </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20211223081034342.pdf     </a:t>
            </a:r>
            <a:r>
              <a:rPr kumimoji="0" lang="en-US" sz="2800" b="1" i="0" u="none" strike="noStrike" kern="1200" cap="none" spc="0" normalizeH="0" baseline="0" noProof="0" dirty="0">
                <a:ln>
                  <a:noFill/>
                </a:ln>
                <a:effectLst/>
                <a:uLnTx/>
                <a:uFillTx/>
                <a:latin typeface="Calibri Light" panose="020F0302020204030204"/>
                <a:ea typeface="+mj-ea"/>
                <a:cs typeface="+mj-cs"/>
              </a:rPr>
              <a:t>76</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03/23 -  06/19/2020 </a:t>
            </a:r>
            <a:r>
              <a:rPr kumimoji="0" lang="en-US" sz="2500" b="1" i="0" u="none" strike="noStrike" kern="1200" cap="none" spc="0" normalizeH="0" baseline="0" noProof="0" dirty="0">
                <a:ln>
                  <a:noFill/>
                </a:ln>
                <a:solidFill>
                  <a:srgbClr val="4472C4"/>
                </a:solidFill>
                <a:effectLst/>
                <a:uLnTx/>
                <a:uFillTx/>
                <a:latin typeface="Calibri Light" panose="020F0302020204030204"/>
                <a:ea typeface="+mj-ea"/>
                <a:cs typeface="+mj-cs"/>
              </a:rPr>
              <a:t>from Connie Schmidt</a:t>
            </a:r>
            <a:endParaRPr lang="en-US" dirty="0"/>
          </a:p>
        </p:txBody>
      </p:sp>
      <p:pic>
        <p:nvPicPr>
          <p:cNvPr id="5" name="Content Placeholder 4">
            <a:extLst>
              <a:ext uri="{FF2B5EF4-FFF2-40B4-BE49-F238E27FC236}">
                <a16:creationId xmlns:a16="http://schemas.microsoft.com/office/drawing/2014/main" id="{EBA673B1-FFD4-41DE-8406-7A212C90C644}"/>
              </a:ext>
            </a:extLst>
          </p:cNvPr>
          <p:cNvPicPr>
            <a:picLocks noGrp="1" noChangeAspect="1"/>
          </p:cNvPicPr>
          <p:nvPr>
            <p:ph idx="1"/>
          </p:nvPr>
        </p:nvPicPr>
        <p:blipFill>
          <a:blip r:embed="rId2"/>
          <a:stretch>
            <a:fillRect/>
          </a:stretch>
        </p:blipFill>
        <p:spPr>
          <a:xfrm>
            <a:off x="5102111" y="2681604"/>
            <a:ext cx="6982313" cy="3378538"/>
          </a:xfrm>
          <a:ln>
            <a:solidFill>
              <a:schemeClr val="accent1"/>
            </a:solidFill>
          </a:ln>
        </p:spPr>
      </p:pic>
      <p:pic>
        <p:nvPicPr>
          <p:cNvPr id="7" name="Picture 6">
            <a:extLst>
              <a:ext uri="{FF2B5EF4-FFF2-40B4-BE49-F238E27FC236}">
                <a16:creationId xmlns:a16="http://schemas.microsoft.com/office/drawing/2014/main" id="{3CF3A852-BB66-412E-B6CE-E54856EC2727}"/>
              </a:ext>
            </a:extLst>
          </p:cNvPr>
          <p:cNvPicPr>
            <a:picLocks noChangeAspect="1"/>
          </p:cNvPicPr>
          <p:nvPr/>
        </p:nvPicPr>
        <p:blipFill>
          <a:blip r:embed="rId3"/>
          <a:stretch>
            <a:fillRect/>
          </a:stretch>
        </p:blipFill>
        <p:spPr>
          <a:xfrm>
            <a:off x="0" y="1549322"/>
            <a:ext cx="4502437" cy="5198268"/>
          </a:xfrm>
          <a:prstGeom prst="rect">
            <a:avLst/>
          </a:prstGeom>
          <a:ln>
            <a:solidFill>
              <a:schemeClr val="accent1"/>
            </a:solidFill>
          </a:ln>
        </p:spPr>
      </p:pic>
      <p:sp>
        <p:nvSpPr>
          <p:cNvPr id="8" name="TextBox 7">
            <a:extLst>
              <a:ext uri="{FF2B5EF4-FFF2-40B4-BE49-F238E27FC236}">
                <a16:creationId xmlns:a16="http://schemas.microsoft.com/office/drawing/2014/main" id="{721C8C49-E691-4CAC-936D-7E2C60BB5FEF}"/>
              </a:ext>
            </a:extLst>
          </p:cNvPr>
          <p:cNvSpPr txBox="1"/>
          <p:nvPr/>
        </p:nvSpPr>
        <p:spPr>
          <a:xfrm>
            <a:off x="4502437" y="1673522"/>
            <a:ext cx="7415161" cy="584775"/>
          </a:xfrm>
          <a:prstGeom prst="rect">
            <a:avLst/>
          </a:prstGeom>
          <a:noFill/>
          <a:ln>
            <a:solidFill>
              <a:schemeClr val="accent1"/>
            </a:solidFill>
          </a:ln>
        </p:spPr>
        <p:txBody>
          <a:bodyPr wrap="square" rtlCol="0">
            <a:spAutoFit/>
          </a:bodyPr>
          <a:lstStyle/>
          <a:p>
            <a:r>
              <a:rPr lang="en-US" sz="1600" dirty="0"/>
              <a:t>Left: Page 56:</a:t>
            </a:r>
          </a:p>
          <a:p>
            <a:r>
              <a:rPr lang="en-US" sz="1600" dirty="0">
                <a:solidFill>
                  <a:srgbClr val="C00000"/>
                </a:solidFill>
              </a:rPr>
              <a:t>Sedgwick Co purchased voting software from </a:t>
            </a:r>
            <a:r>
              <a:rPr lang="en-US" sz="1600" dirty="0" err="1">
                <a:solidFill>
                  <a:srgbClr val="C00000"/>
                </a:solidFill>
              </a:rPr>
              <a:t>EasyVote</a:t>
            </a:r>
            <a:r>
              <a:rPr lang="en-US" sz="1600" dirty="0">
                <a:solidFill>
                  <a:srgbClr val="C00000"/>
                </a:solidFill>
              </a:rPr>
              <a:t> </a:t>
            </a:r>
            <a:endParaRPr lang="en-US" sz="1600" b="1" dirty="0">
              <a:solidFill>
                <a:srgbClr val="C00000"/>
              </a:solidFill>
            </a:endParaRPr>
          </a:p>
        </p:txBody>
      </p:sp>
      <p:sp>
        <p:nvSpPr>
          <p:cNvPr id="9" name="TextBox 8">
            <a:extLst>
              <a:ext uri="{FF2B5EF4-FFF2-40B4-BE49-F238E27FC236}">
                <a16:creationId xmlns:a16="http://schemas.microsoft.com/office/drawing/2014/main" id="{D2265799-F0D8-4A2E-8ACD-5744E604C7AD}"/>
              </a:ext>
            </a:extLst>
          </p:cNvPr>
          <p:cNvSpPr txBox="1"/>
          <p:nvPr/>
        </p:nvSpPr>
        <p:spPr>
          <a:xfrm>
            <a:off x="4769051" y="4285218"/>
            <a:ext cx="1933674" cy="1815882"/>
          </a:xfrm>
          <a:prstGeom prst="rect">
            <a:avLst/>
          </a:prstGeom>
          <a:solidFill>
            <a:schemeClr val="bg1"/>
          </a:solidFill>
          <a:ln>
            <a:solidFill>
              <a:schemeClr val="accent1"/>
            </a:solidFill>
          </a:ln>
        </p:spPr>
        <p:txBody>
          <a:bodyPr wrap="square" rtlCol="0">
            <a:spAutoFit/>
          </a:bodyPr>
          <a:lstStyle/>
          <a:p>
            <a:r>
              <a:rPr lang="en-US" sz="1600" dirty="0"/>
              <a:t>Right: </a:t>
            </a:r>
            <a:r>
              <a:rPr lang="en-US" sz="1600" u="sng" dirty="0">
                <a:solidFill>
                  <a:srgbClr val="C00000"/>
                </a:solidFill>
              </a:rPr>
              <a:t>From </a:t>
            </a:r>
            <a:r>
              <a:rPr lang="en-US" sz="1600" u="sng" dirty="0" err="1">
                <a:solidFill>
                  <a:srgbClr val="C00000"/>
                </a:solidFill>
              </a:rPr>
              <a:t>EasyVote’s</a:t>
            </a:r>
            <a:r>
              <a:rPr lang="en-US" sz="1600" u="sng" dirty="0">
                <a:solidFill>
                  <a:srgbClr val="C00000"/>
                </a:solidFill>
              </a:rPr>
              <a:t> Website:   </a:t>
            </a:r>
            <a:r>
              <a:rPr lang="en-US" sz="1600" dirty="0">
                <a:solidFill>
                  <a:srgbClr val="C00000"/>
                </a:solidFill>
              </a:rPr>
              <a:t>Their data is stored in the AZURA Cloud rather than on servers; taking it out of our control</a:t>
            </a:r>
            <a:r>
              <a:rPr lang="en-US" sz="1600" dirty="0"/>
              <a:t>.</a:t>
            </a:r>
            <a:endParaRPr lang="en-US" sz="1600" b="1" dirty="0">
              <a:solidFill>
                <a:srgbClr val="C00000"/>
              </a:solidFill>
            </a:endParaRPr>
          </a:p>
        </p:txBody>
      </p:sp>
      <p:sp>
        <p:nvSpPr>
          <p:cNvPr id="10" name="Slide Number Placeholder 9">
            <a:extLst>
              <a:ext uri="{FF2B5EF4-FFF2-40B4-BE49-F238E27FC236}">
                <a16:creationId xmlns:a16="http://schemas.microsoft.com/office/drawing/2014/main" id="{6D283002-62F3-4C49-8C04-10E25F9E4291}"/>
              </a:ext>
            </a:extLst>
          </p:cNvPr>
          <p:cNvSpPr>
            <a:spLocks noGrp="1"/>
          </p:cNvSpPr>
          <p:nvPr>
            <p:ph type="sldNum" sz="quarter" idx="12"/>
          </p:nvPr>
        </p:nvSpPr>
        <p:spPr/>
        <p:txBody>
          <a:bodyPr/>
          <a:lstStyle/>
          <a:p>
            <a:fld id="{02F0D5C9-15CD-46DC-9894-39F1EDEE2661}" type="slidenum">
              <a:rPr lang="en-US" smtClean="0"/>
              <a:t>15</a:t>
            </a:fld>
            <a:endParaRPr lang="en-US"/>
          </a:p>
        </p:txBody>
      </p:sp>
    </p:spTree>
    <p:extLst>
      <p:ext uri="{BB962C8B-B14F-4D97-AF65-F5344CB8AC3E}">
        <p14:creationId xmlns:p14="http://schemas.microsoft.com/office/powerpoint/2010/main" val="130212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C21-86DA-4B3C-8248-B0DCF035A892}"/>
              </a:ext>
            </a:extLst>
          </p:cNvPr>
          <p:cNvSpPr>
            <a:spLocks noGrp="1"/>
          </p:cNvSpPr>
          <p:nvPr>
            <p:ph type="title"/>
          </p:nvPr>
        </p:nvSpPr>
        <p:spPr>
          <a:xfrm>
            <a:off x="838200" y="365125"/>
            <a:ext cx="10515600" cy="766113"/>
          </a:xfrm>
        </p:spPr>
        <p:txBody>
          <a:bodyPr>
            <a:normAutofit fontScale="90000"/>
          </a:bodyPr>
          <a:lstStyle/>
          <a:p>
            <a:r>
              <a:rPr kumimoji="0" lang="en-US" sz="2800" b="1" i="0" u="none" strike="noStrike" kern="1200" cap="none" spc="0" normalizeH="0" baseline="0" noProof="0" dirty="0">
                <a:ln>
                  <a:noFill/>
                </a:ln>
                <a:effectLst/>
                <a:uLnTx/>
                <a:uFillTx/>
                <a:latin typeface="Calibri Light" panose="020F0302020204030204"/>
                <a:ea typeface="+mj-ea"/>
                <a:cs typeface="+mj-cs"/>
              </a:rPr>
              <a:t>3. </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20211223081034342.pdf     </a:t>
            </a:r>
            <a:r>
              <a:rPr kumimoji="0" lang="en-US" sz="2800" b="1" i="0" u="none" strike="noStrike" kern="1200" cap="none" spc="0" normalizeH="0" baseline="0" noProof="0" dirty="0">
                <a:ln>
                  <a:noFill/>
                </a:ln>
                <a:effectLst/>
                <a:uLnTx/>
                <a:uFillTx/>
                <a:latin typeface="Calibri Light" panose="020F0302020204030204"/>
                <a:ea typeface="+mj-ea"/>
                <a:cs typeface="+mj-cs"/>
              </a:rPr>
              <a:t>76</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03/23 -  06/19/2020 from Connie Schmidt</a:t>
            </a:r>
            <a:endParaRPr lang="en-US" dirty="0"/>
          </a:p>
        </p:txBody>
      </p:sp>
      <p:pic>
        <p:nvPicPr>
          <p:cNvPr id="5" name="Picture 4">
            <a:extLst>
              <a:ext uri="{FF2B5EF4-FFF2-40B4-BE49-F238E27FC236}">
                <a16:creationId xmlns:a16="http://schemas.microsoft.com/office/drawing/2014/main" id="{C4CE79F5-5420-4B18-8C3A-9D0086C3AD92}"/>
              </a:ext>
            </a:extLst>
          </p:cNvPr>
          <p:cNvPicPr>
            <a:picLocks noChangeAspect="1"/>
          </p:cNvPicPr>
          <p:nvPr/>
        </p:nvPicPr>
        <p:blipFill>
          <a:blip r:embed="rId2"/>
          <a:stretch>
            <a:fillRect/>
          </a:stretch>
        </p:blipFill>
        <p:spPr>
          <a:xfrm>
            <a:off x="114020" y="1553854"/>
            <a:ext cx="6403322" cy="4206617"/>
          </a:xfrm>
          <a:prstGeom prst="rect">
            <a:avLst/>
          </a:prstGeom>
          <a:ln>
            <a:solidFill>
              <a:schemeClr val="accent1"/>
            </a:solidFill>
          </a:ln>
        </p:spPr>
      </p:pic>
      <p:sp>
        <p:nvSpPr>
          <p:cNvPr id="6" name="TextBox 5">
            <a:extLst>
              <a:ext uri="{FF2B5EF4-FFF2-40B4-BE49-F238E27FC236}">
                <a16:creationId xmlns:a16="http://schemas.microsoft.com/office/drawing/2014/main" id="{5F7D5634-CC5A-4889-BAC8-81836726AA4A}"/>
              </a:ext>
            </a:extLst>
          </p:cNvPr>
          <p:cNvSpPr txBox="1"/>
          <p:nvPr/>
        </p:nvSpPr>
        <p:spPr>
          <a:xfrm>
            <a:off x="114020" y="5760471"/>
            <a:ext cx="5798204" cy="954107"/>
          </a:xfrm>
          <a:prstGeom prst="rect">
            <a:avLst/>
          </a:prstGeom>
          <a:noFill/>
          <a:ln>
            <a:solidFill>
              <a:schemeClr val="accent1"/>
            </a:solidFill>
          </a:ln>
        </p:spPr>
        <p:txBody>
          <a:bodyPr wrap="square" rtlCol="0">
            <a:spAutoFit/>
          </a:bodyPr>
          <a:lstStyle/>
          <a:p>
            <a:r>
              <a:rPr lang="en-US" sz="1400" dirty="0">
                <a:solidFill>
                  <a:srgbClr val="C00000"/>
                </a:solidFill>
              </a:rPr>
              <a:t>Above: Page 23:</a:t>
            </a:r>
          </a:p>
          <a:p>
            <a:r>
              <a:rPr lang="en-US" sz="1400" dirty="0">
                <a:solidFill>
                  <a:srgbClr val="C00000"/>
                </a:solidFill>
              </a:rPr>
              <a:t>This is FYI… “The BOCC approved DS200’s for every polling place.”  The DS200 is a Scanner &amp; Tabulator.  The  “Express Vote” mentioned is a “ballot marking device” used in Shawnee, Wyandotte, Sedgwick and Johnson Counties…. </a:t>
            </a:r>
            <a:endParaRPr lang="en-US" sz="1400" b="1" dirty="0">
              <a:solidFill>
                <a:srgbClr val="C00000"/>
              </a:solidFill>
            </a:endParaRPr>
          </a:p>
        </p:txBody>
      </p:sp>
      <p:pic>
        <p:nvPicPr>
          <p:cNvPr id="10" name="Picture 9">
            <a:extLst>
              <a:ext uri="{FF2B5EF4-FFF2-40B4-BE49-F238E27FC236}">
                <a16:creationId xmlns:a16="http://schemas.microsoft.com/office/drawing/2014/main" id="{EC1A1044-C10C-4C62-896C-7E04BA4CCAC1}"/>
              </a:ext>
            </a:extLst>
          </p:cNvPr>
          <p:cNvPicPr>
            <a:picLocks noChangeAspect="1"/>
          </p:cNvPicPr>
          <p:nvPr/>
        </p:nvPicPr>
        <p:blipFill>
          <a:blip r:embed="rId3"/>
          <a:stretch>
            <a:fillRect/>
          </a:stretch>
        </p:blipFill>
        <p:spPr>
          <a:xfrm>
            <a:off x="7240060" y="3857037"/>
            <a:ext cx="4788333" cy="2536172"/>
          </a:xfrm>
          <a:prstGeom prst="rect">
            <a:avLst/>
          </a:prstGeom>
          <a:ln>
            <a:solidFill>
              <a:schemeClr val="accent1"/>
            </a:solidFill>
          </a:ln>
        </p:spPr>
      </p:pic>
      <p:pic>
        <p:nvPicPr>
          <p:cNvPr id="12" name="Picture 11">
            <a:extLst>
              <a:ext uri="{FF2B5EF4-FFF2-40B4-BE49-F238E27FC236}">
                <a16:creationId xmlns:a16="http://schemas.microsoft.com/office/drawing/2014/main" id="{217F429D-B4AA-48D6-9A23-BE7E5D746449}"/>
              </a:ext>
            </a:extLst>
          </p:cNvPr>
          <p:cNvPicPr>
            <a:picLocks noChangeAspect="1"/>
          </p:cNvPicPr>
          <p:nvPr/>
        </p:nvPicPr>
        <p:blipFill>
          <a:blip r:embed="rId4"/>
          <a:stretch>
            <a:fillRect/>
          </a:stretch>
        </p:blipFill>
        <p:spPr>
          <a:xfrm>
            <a:off x="7240060" y="1174498"/>
            <a:ext cx="4788333" cy="2639278"/>
          </a:xfrm>
          <a:prstGeom prst="rect">
            <a:avLst/>
          </a:prstGeom>
          <a:ln>
            <a:solidFill>
              <a:schemeClr val="accent1"/>
            </a:solidFill>
          </a:ln>
        </p:spPr>
      </p:pic>
      <p:sp>
        <p:nvSpPr>
          <p:cNvPr id="13" name="TextBox 12">
            <a:extLst>
              <a:ext uri="{FF2B5EF4-FFF2-40B4-BE49-F238E27FC236}">
                <a16:creationId xmlns:a16="http://schemas.microsoft.com/office/drawing/2014/main" id="{E9824C83-E84A-4971-8C0C-8914F79EFFED}"/>
              </a:ext>
            </a:extLst>
          </p:cNvPr>
          <p:cNvSpPr txBox="1"/>
          <p:nvPr/>
        </p:nvSpPr>
        <p:spPr>
          <a:xfrm>
            <a:off x="7240060" y="6393209"/>
            <a:ext cx="4837920" cy="307777"/>
          </a:xfrm>
          <a:prstGeom prst="rect">
            <a:avLst/>
          </a:prstGeom>
          <a:noFill/>
          <a:ln>
            <a:solidFill>
              <a:schemeClr val="accent1"/>
            </a:solidFill>
          </a:ln>
        </p:spPr>
        <p:txBody>
          <a:bodyPr wrap="square" rtlCol="0">
            <a:spAutoFit/>
          </a:bodyPr>
          <a:lstStyle/>
          <a:p>
            <a:r>
              <a:rPr lang="en-US" sz="1400" dirty="0">
                <a:solidFill>
                  <a:srgbClr val="C00000"/>
                </a:solidFill>
              </a:rPr>
              <a:t>Above: DS200 &amp; </a:t>
            </a:r>
            <a:r>
              <a:rPr lang="en-US" sz="1400" dirty="0" err="1">
                <a:solidFill>
                  <a:srgbClr val="C00000"/>
                </a:solidFill>
              </a:rPr>
              <a:t>ExpressVote</a:t>
            </a:r>
            <a:r>
              <a:rPr lang="en-US" sz="1400" dirty="0">
                <a:solidFill>
                  <a:srgbClr val="C00000"/>
                </a:solidFill>
              </a:rPr>
              <a:t> brochures from the ES&amp;S Website</a:t>
            </a:r>
          </a:p>
        </p:txBody>
      </p:sp>
      <p:sp>
        <p:nvSpPr>
          <p:cNvPr id="14" name="Slide Number Placeholder 13">
            <a:extLst>
              <a:ext uri="{FF2B5EF4-FFF2-40B4-BE49-F238E27FC236}">
                <a16:creationId xmlns:a16="http://schemas.microsoft.com/office/drawing/2014/main" id="{3CECE1AD-A807-4B5A-874F-14E93F1C9DA1}"/>
              </a:ext>
            </a:extLst>
          </p:cNvPr>
          <p:cNvSpPr>
            <a:spLocks noGrp="1"/>
          </p:cNvSpPr>
          <p:nvPr>
            <p:ph type="sldNum" sz="quarter" idx="12"/>
          </p:nvPr>
        </p:nvSpPr>
        <p:spPr/>
        <p:txBody>
          <a:bodyPr/>
          <a:lstStyle/>
          <a:p>
            <a:fld id="{02F0D5C9-15CD-46DC-9894-39F1EDEE2661}" type="slidenum">
              <a:rPr lang="en-US" smtClean="0"/>
              <a:t>16</a:t>
            </a:fld>
            <a:endParaRPr lang="en-US"/>
          </a:p>
        </p:txBody>
      </p:sp>
    </p:spTree>
    <p:extLst>
      <p:ext uri="{BB962C8B-B14F-4D97-AF65-F5344CB8AC3E}">
        <p14:creationId xmlns:p14="http://schemas.microsoft.com/office/powerpoint/2010/main" val="1434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C21-86DA-4B3C-8248-B0DCF035A89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2D233843-C816-413E-8757-29AD90C7C156}"/>
              </a:ext>
            </a:extLst>
          </p:cNvPr>
          <p:cNvPicPr>
            <a:picLocks noChangeAspect="1"/>
          </p:cNvPicPr>
          <p:nvPr/>
        </p:nvPicPr>
        <p:blipFill>
          <a:blip r:embed="rId2"/>
          <a:stretch>
            <a:fillRect/>
          </a:stretch>
        </p:blipFill>
        <p:spPr>
          <a:xfrm>
            <a:off x="179352" y="0"/>
            <a:ext cx="5154590" cy="6858000"/>
          </a:xfrm>
          <a:prstGeom prst="rect">
            <a:avLst/>
          </a:prstGeom>
          <a:ln>
            <a:solidFill>
              <a:schemeClr val="accent1"/>
            </a:solidFill>
          </a:ln>
        </p:spPr>
      </p:pic>
      <p:pic>
        <p:nvPicPr>
          <p:cNvPr id="7" name="Picture 6">
            <a:extLst>
              <a:ext uri="{FF2B5EF4-FFF2-40B4-BE49-F238E27FC236}">
                <a16:creationId xmlns:a16="http://schemas.microsoft.com/office/drawing/2014/main" id="{1A3DA139-3A6F-4ABC-983F-D6765FB2F731}"/>
              </a:ext>
            </a:extLst>
          </p:cNvPr>
          <p:cNvPicPr>
            <a:picLocks noChangeAspect="1"/>
          </p:cNvPicPr>
          <p:nvPr/>
        </p:nvPicPr>
        <p:blipFill>
          <a:blip r:embed="rId3"/>
          <a:stretch>
            <a:fillRect/>
          </a:stretch>
        </p:blipFill>
        <p:spPr>
          <a:xfrm>
            <a:off x="5898776" y="0"/>
            <a:ext cx="5298141" cy="6858000"/>
          </a:xfrm>
          <a:prstGeom prst="rect">
            <a:avLst/>
          </a:prstGeom>
          <a:ln>
            <a:solidFill>
              <a:schemeClr val="accent1"/>
            </a:solidFill>
          </a:ln>
        </p:spPr>
      </p:pic>
      <p:sp>
        <p:nvSpPr>
          <p:cNvPr id="8" name="TextBox 7">
            <a:extLst>
              <a:ext uri="{FF2B5EF4-FFF2-40B4-BE49-F238E27FC236}">
                <a16:creationId xmlns:a16="http://schemas.microsoft.com/office/drawing/2014/main" id="{A1A12E9F-E84D-4032-833B-9FB72782AC41}"/>
              </a:ext>
            </a:extLst>
          </p:cNvPr>
          <p:cNvSpPr txBox="1"/>
          <p:nvPr/>
        </p:nvSpPr>
        <p:spPr>
          <a:xfrm rot="20366746">
            <a:off x="3479816" y="4120456"/>
            <a:ext cx="4837920" cy="307777"/>
          </a:xfrm>
          <a:prstGeom prst="rect">
            <a:avLst/>
          </a:prstGeom>
          <a:noFill/>
          <a:ln>
            <a:solidFill>
              <a:schemeClr val="accent1"/>
            </a:solidFill>
          </a:ln>
        </p:spPr>
        <p:txBody>
          <a:bodyPr wrap="square" rtlCol="0">
            <a:spAutoFit/>
          </a:bodyPr>
          <a:lstStyle/>
          <a:p>
            <a:pPr algn="ctr"/>
            <a:r>
              <a:rPr lang="en-US" sz="1400" dirty="0">
                <a:solidFill>
                  <a:srgbClr val="C00000"/>
                </a:solidFill>
              </a:rPr>
              <a:t>DS200 brochures from the ES&amp;S Website</a:t>
            </a:r>
          </a:p>
        </p:txBody>
      </p:sp>
      <p:sp>
        <p:nvSpPr>
          <p:cNvPr id="9" name="Slide Number Placeholder 8">
            <a:extLst>
              <a:ext uri="{FF2B5EF4-FFF2-40B4-BE49-F238E27FC236}">
                <a16:creationId xmlns:a16="http://schemas.microsoft.com/office/drawing/2014/main" id="{45337859-3C4A-44C1-984F-72A2EDE66EE2}"/>
              </a:ext>
            </a:extLst>
          </p:cNvPr>
          <p:cNvSpPr>
            <a:spLocks noGrp="1"/>
          </p:cNvSpPr>
          <p:nvPr>
            <p:ph type="sldNum" sz="quarter" idx="12"/>
          </p:nvPr>
        </p:nvSpPr>
        <p:spPr/>
        <p:txBody>
          <a:bodyPr/>
          <a:lstStyle/>
          <a:p>
            <a:fld id="{02F0D5C9-15CD-46DC-9894-39F1EDEE2661}" type="slidenum">
              <a:rPr lang="en-US" smtClean="0"/>
              <a:t>17</a:t>
            </a:fld>
            <a:endParaRPr lang="en-US"/>
          </a:p>
        </p:txBody>
      </p:sp>
    </p:spTree>
    <p:extLst>
      <p:ext uri="{BB962C8B-B14F-4D97-AF65-F5344CB8AC3E}">
        <p14:creationId xmlns:p14="http://schemas.microsoft.com/office/powerpoint/2010/main" val="31072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2BDA-0712-4963-A962-197F9EAFBCD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AC31C21-BB09-4DA4-A6CD-9A9BC92AB9DA}"/>
              </a:ext>
            </a:extLst>
          </p:cNvPr>
          <p:cNvPicPr>
            <a:picLocks noChangeAspect="1"/>
          </p:cNvPicPr>
          <p:nvPr/>
        </p:nvPicPr>
        <p:blipFill>
          <a:blip r:embed="rId2"/>
          <a:stretch>
            <a:fillRect/>
          </a:stretch>
        </p:blipFill>
        <p:spPr>
          <a:xfrm>
            <a:off x="125010" y="62753"/>
            <a:ext cx="5334990" cy="6858000"/>
          </a:xfrm>
          <a:prstGeom prst="rect">
            <a:avLst/>
          </a:prstGeom>
          <a:ln>
            <a:solidFill>
              <a:schemeClr val="accent1"/>
            </a:solidFill>
          </a:ln>
        </p:spPr>
      </p:pic>
      <p:pic>
        <p:nvPicPr>
          <p:cNvPr id="7" name="Picture 6">
            <a:extLst>
              <a:ext uri="{FF2B5EF4-FFF2-40B4-BE49-F238E27FC236}">
                <a16:creationId xmlns:a16="http://schemas.microsoft.com/office/drawing/2014/main" id="{1B164C57-684A-4403-9366-E13FD0A4FFAE}"/>
              </a:ext>
            </a:extLst>
          </p:cNvPr>
          <p:cNvPicPr>
            <a:picLocks noChangeAspect="1"/>
          </p:cNvPicPr>
          <p:nvPr/>
        </p:nvPicPr>
        <p:blipFill>
          <a:blip r:embed="rId3"/>
          <a:stretch>
            <a:fillRect/>
          </a:stretch>
        </p:blipFill>
        <p:spPr>
          <a:xfrm>
            <a:off x="5976229" y="0"/>
            <a:ext cx="5268741" cy="6858000"/>
          </a:xfrm>
          <a:prstGeom prst="rect">
            <a:avLst/>
          </a:prstGeom>
          <a:ln>
            <a:solidFill>
              <a:schemeClr val="accent1"/>
            </a:solidFill>
          </a:ln>
        </p:spPr>
      </p:pic>
      <p:pic>
        <p:nvPicPr>
          <p:cNvPr id="8" name="Picture 7">
            <a:extLst>
              <a:ext uri="{FF2B5EF4-FFF2-40B4-BE49-F238E27FC236}">
                <a16:creationId xmlns:a16="http://schemas.microsoft.com/office/drawing/2014/main" id="{A9E09649-B23A-4D35-AFC6-2F714021247C}"/>
              </a:ext>
            </a:extLst>
          </p:cNvPr>
          <p:cNvPicPr>
            <a:picLocks noChangeAspect="1"/>
          </p:cNvPicPr>
          <p:nvPr/>
        </p:nvPicPr>
        <p:blipFill>
          <a:blip r:embed="rId4"/>
          <a:stretch>
            <a:fillRect/>
          </a:stretch>
        </p:blipFill>
        <p:spPr>
          <a:xfrm>
            <a:off x="7336242" y="3659815"/>
            <a:ext cx="4698875" cy="3000962"/>
          </a:xfrm>
          <a:prstGeom prst="rect">
            <a:avLst/>
          </a:prstGeom>
          <a:ln>
            <a:solidFill>
              <a:schemeClr val="accent1"/>
            </a:solidFill>
          </a:ln>
        </p:spPr>
      </p:pic>
      <p:sp>
        <p:nvSpPr>
          <p:cNvPr id="9" name="TextBox 8">
            <a:extLst>
              <a:ext uri="{FF2B5EF4-FFF2-40B4-BE49-F238E27FC236}">
                <a16:creationId xmlns:a16="http://schemas.microsoft.com/office/drawing/2014/main" id="{B702AFE3-2E08-409F-BE82-5D89906C76EF}"/>
              </a:ext>
            </a:extLst>
          </p:cNvPr>
          <p:cNvSpPr txBox="1"/>
          <p:nvPr/>
        </p:nvSpPr>
        <p:spPr>
          <a:xfrm rot="20366746">
            <a:off x="3479816" y="4120456"/>
            <a:ext cx="4837920" cy="307777"/>
          </a:xfrm>
          <a:prstGeom prst="rect">
            <a:avLst/>
          </a:prstGeom>
          <a:noFill/>
          <a:ln>
            <a:solidFill>
              <a:schemeClr val="accent1"/>
            </a:solidFill>
          </a:ln>
        </p:spPr>
        <p:txBody>
          <a:bodyPr wrap="square" rtlCol="0">
            <a:spAutoFit/>
          </a:bodyPr>
          <a:lstStyle/>
          <a:p>
            <a:pPr algn="ctr"/>
            <a:r>
              <a:rPr lang="en-US" sz="1400" dirty="0">
                <a:solidFill>
                  <a:srgbClr val="C00000"/>
                </a:solidFill>
              </a:rPr>
              <a:t>EXPRESSVOTE brochure from the ES&amp;S Website</a:t>
            </a:r>
          </a:p>
        </p:txBody>
      </p:sp>
      <p:sp>
        <p:nvSpPr>
          <p:cNvPr id="10" name="Slide Number Placeholder 9">
            <a:extLst>
              <a:ext uri="{FF2B5EF4-FFF2-40B4-BE49-F238E27FC236}">
                <a16:creationId xmlns:a16="http://schemas.microsoft.com/office/drawing/2014/main" id="{DB366F72-89CD-4DC4-ADF5-EBC6C8E9E56F}"/>
              </a:ext>
            </a:extLst>
          </p:cNvPr>
          <p:cNvSpPr>
            <a:spLocks noGrp="1"/>
          </p:cNvSpPr>
          <p:nvPr>
            <p:ph type="sldNum" sz="quarter" idx="12"/>
          </p:nvPr>
        </p:nvSpPr>
        <p:spPr/>
        <p:txBody>
          <a:bodyPr/>
          <a:lstStyle/>
          <a:p>
            <a:fld id="{02F0D5C9-15CD-46DC-9894-39F1EDEE2661}" type="slidenum">
              <a:rPr lang="en-US" smtClean="0"/>
              <a:t>18</a:t>
            </a:fld>
            <a:endParaRPr lang="en-US"/>
          </a:p>
        </p:txBody>
      </p:sp>
    </p:spTree>
    <p:extLst>
      <p:ext uri="{BB962C8B-B14F-4D97-AF65-F5344CB8AC3E}">
        <p14:creationId xmlns:p14="http://schemas.microsoft.com/office/powerpoint/2010/main" val="57602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C21-86DA-4B3C-8248-B0DCF035A892}"/>
              </a:ext>
            </a:extLst>
          </p:cNvPr>
          <p:cNvSpPr>
            <a:spLocks noGrp="1"/>
          </p:cNvSpPr>
          <p:nvPr>
            <p:ph type="title"/>
          </p:nvPr>
        </p:nvSpPr>
        <p:spPr>
          <a:xfrm>
            <a:off x="838200" y="365126"/>
            <a:ext cx="10515600" cy="818216"/>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0" lang="en-US" sz="2500" b="1" i="0" u="none" strike="noStrike" kern="1200" cap="none" spc="0" normalizeH="0" baseline="0" noProof="0" dirty="0">
                <a:ln>
                  <a:noFill/>
                </a:ln>
                <a:effectLst/>
                <a:uLnTx/>
                <a:uFillTx/>
                <a:latin typeface="Calibri Light" panose="020F0302020204030204"/>
                <a:ea typeface="+mj-ea"/>
                <a:cs typeface="+mj-cs"/>
              </a:rPr>
              <a:t>4. </a:t>
            </a:r>
            <a:r>
              <a:rPr kumimoji="0" lang="en-US" sz="25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800" b="0" i="0" u="none" strike="noStrike" kern="1200" cap="none" spc="0" normalizeH="0" baseline="0" noProof="0" dirty="0">
                <a:ln>
                  <a:noFill/>
                </a:ln>
                <a:solidFill>
                  <a:schemeClr val="accent1"/>
                </a:solidFill>
                <a:effectLst/>
                <a:uLnTx/>
                <a:uFillTx/>
                <a:latin typeface="Calibri" panose="020F0502020204030204"/>
                <a:ea typeface="+mn-ea"/>
                <a:cs typeface="+mn-cs"/>
              </a:rPr>
              <a:t>20211223081143828.pdf</a:t>
            </a:r>
            <a:r>
              <a:rPr lang="en-US" sz="2800" dirty="0">
                <a:solidFill>
                  <a:prstClr val="black"/>
                </a:solidFill>
                <a:latin typeface="Calibri" panose="020F0502020204030204"/>
                <a:ea typeface="+mn-ea"/>
                <a:cs typeface="+mn-cs"/>
              </a:rPr>
              <a:t>    	</a:t>
            </a:r>
            <a:r>
              <a:rPr lang="en-US" sz="2800" dirty="0">
                <a:latin typeface="Calibri" panose="020F0502020204030204"/>
                <a:ea typeface="+mn-ea"/>
                <a:cs typeface="+mn-cs"/>
              </a:rPr>
              <a:t>65</a:t>
            </a:r>
            <a:r>
              <a:rPr kumimoji="0" lang="en-US" sz="25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5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5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03/23 -  06/19/2020 from Bryan Caskey regarding ES&amp;S</a:t>
            </a:r>
            <a:endParaRPr lang="en-US" dirty="0"/>
          </a:p>
        </p:txBody>
      </p:sp>
      <p:pic>
        <p:nvPicPr>
          <p:cNvPr id="5" name="Picture 4">
            <a:extLst>
              <a:ext uri="{FF2B5EF4-FFF2-40B4-BE49-F238E27FC236}">
                <a16:creationId xmlns:a16="http://schemas.microsoft.com/office/drawing/2014/main" id="{147A46EC-2C8E-4601-9EB7-93EE63D59708}"/>
              </a:ext>
            </a:extLst>
          </p:cNvPr>
          <p:cNvPicPr>
            <a:picLocks noChangeAspect="1"/>
          </p:cNvPicPr>
          <p:nvPr/>
        </p:nvPicPr>
        <p:blipFill>
          <a:blip r:embed="rId2"/>
          <a:stretch>
            <a:fillRect/>
          </a:stretch>
        </p:blipFill>
        <p:spPr>
          <a:xfrm>
            <a:off x="37284" y="1279584"/>
            <a:ext cx="3484838" cy="5578416"/>
          </a:xfrm>
          <a:prstGeom prst="rect">
            <a:avLst/>
          </a:prstGeom>
          <a:ln>
            <a:solidFill>
              <a:schemeClr val="accent1"/>
            </a:solidFill>
          </a:ln>
        </p:spPr>
      </p:pic>
      <p:pic>
        <p:nvPicPr>
          <p:cNvPr id="7" name="Picture 6">
            <a:extLst>
              <a:ext uri="{FF2B5EF4-FFF2-40B4-BE49-F238E27FC236}">
                <a16:creationId xmlns:a16="http://schemas.microsoft.com/office/drawing/2014/main" id="{53D74232-8524-4AFD-8F7B-43E269987EB4}"/>
              </a:ext>
            </a:extLst>
          </p:cNvPr>
          <p:cNvPicPr>
            <a:picLocks noChangeAspect="1"/>
          </p:cNvPicPr>
          <p:nvPr/>
        </p:nvPicPr>
        <p:blipFill>
          <a:blip r:embed="rId3"/>
          <a:stretch>
            <a:fillRect/>
          </a:stretch>
        </p:blipFill>
        <p:spPr>
          <a:xfrm>
            <a:off x="3522121" y="1279583"/>
            <a:ext cx="3509865" cy="5578415"/>
          </a:xfrm>
          <a:prstGeom prst="rect">
            <a:avLst/>
          </a:prstGeom>
          <a:ln>
            <a:solidFill>
              <a:schemeClr val="accent1"/>
            </a:solidFill>
          </a:ln>
        </p:spPr>
      </p:pic>
      <p:pic>
        <p:nvPicPr>
          <p:cNvPr id="10" name="Picture 9">
            <a:extLst>
              <a:ext uri="{FF2B5EF4-FFF2-40B4-BE49-F238E27FC236}">
                <a16:creationId xmlns:a16="http://schemas.microsoft.com/office/drawing/2014/main" id="{43B738A9-CB71-4D66-B8FE-E8E91FB67385}"/>
              </a:ext>
            </a:extLst>
          </p:cNvPr>
          <p:cNvPicPr>
            <a:picLocks noChangeAspect="1"/>
          </p:cNvPicPr>
          <p:nvPr/>
        </p:nvPicPr>
        <p:blipFill>
          <a:blip r:embed="rId4"/>
          <a:stretch>
            <a:fillRect/>
          </a:stretch>
        </p:blipFill>
        <p:spPr>
          <a:xfrm>
            <a:off x="7031986" y="1279581"/>
            <a:ext cx="3729661" cy="5578415"/>
          </a:xfrm>
          <a:prstGeom prst="rect">
            <a:avLst/>
          </a:prstGeom>
          <a:ln>
            <a:solidFill>
              <a:schemeClr val="accent1"/>
            </a:solidFill>
          </a:ln>
        </p:spPr>
      </p:pic>
      <p:sp>
        <p:nvSpPr>
          <p:cNvPr id="8" name="Content Placeholder 7">
            <a:extLst>
              <a:ext uri="{FF2B5EF4-FFF2-40B4-BE49-F238E27FC236}">
                <a16:creationId xmlns:a16="http://schemas.microsoft.com/office/drawing/2014/main" id="{EB66EC6D-6285-4B4D-88EA-EE3E753FDB44}"/>
              </a:ext>
            </a:extLst>
          </p:cNvPr>
          <p:cNvSpPr txBox="1">
            <a:spLocks noGrp="1"/>
          </p:cNvSpPr>
          <p:nvPr>
            <p:ph idx="1"/>
          </p:nvPr>
        </p:nvSpPr>
        <p:spPr>
          <a:xfrm>
            <a:off x="7328797" y="3764304"/>
            <a:ext cx="4258085" cy="2416046"/>
          </a:xfrm>
          <a:prstGeom prst="rect">
            <a:avLst/>
          </a:prstGeom>
          <a:solidFill>
            <a:schemeClr val="bg1"/>
          </a:solidFill>
          <a:ln>
            <a:solidFill>
              <a:schemeClr val="accent1"/>
            </a:solidFill>
          </a:ln>
        </p:spPr>
        <p:txBody>
          <a:bodyPr wrap="square" rtlCol="0">
            <a:spAutoFit/>
          </a:bodyPr>
          <a:lstStyle/>
          <a:p>
            <a:r>
              <a:rPr lang="en-US" sz="1400" dirty="0">
                <a:solidFill>
                  <a:srgbClr val="C00000"/>
                </a:solidFill>
              </a:rPr>
              <a:t>Left: Pages 64 &amp; 65 and page 1 of subsequent file compilation (20211223081239239.pdf)</a:t>
            </a:r>
          </a:p>
          <a:p>
            <a:r>
              <a:rPr lang="en-US" sz="1400" dirty="0">
                <a:solidFill>
                  <a:srgbClr val="C00000"/>
                </a:solidFill>
              </a:rPr>
              <a:t>Pro V&amp;V, Inc was contracted to evaluate/certify the Express Vote system.   They found 3 anomalies.  Three extra files were found on the system.  </a:t>
            </a:r>
          </a:p>
          <a:p>
            <a:r>
              <a:rPr lang="en-US" sz="1400" b="1" dirty="0">
                <a:solidFill>
                  <a:srgbClr val="C00000"/>
                </a:solidFill>
              </a:rPr>
              <a:t>Pro V&amp;V concluded that although there was only 1 discrepancy in software, it had no impact on functionality.</a:t>
            </a:r>
          </a:p>
          <a:p>
            <a:r>
              <a:rPr lang="en-US" sz="1400" b="1" dirty="0">
                <a:solidFill>
                  <a:srgbClr val="C00000"/>
                </a:solidFill>
              </a:rPr>
              <a:t>The next slide, emails from ES&amp;S, expands on this issue in further detail.</a:t>
            </a:r>
          </a:p>
        </p:txBody>
      </p:sp>
      <p:sp>
        <p:nvSpPr>
          <p:cNvPr id="11" name="Star: 5 Points 10">
            <a:extLst>
              <a:ext uri="{FF2B5EF4-FFF2-40B4-BE49-F238E27FC236}">
                <a16:creationId xmlns:a16="http://schemas.microsoft.com/office/drawing/2014/main" id="{BA6CF4E1-71E5-4794-B1FF-62866A603E61}"/>
              </a:ext>
            </a:extLst>
          </p:cNvPr>
          <p:cNvSpPr/>
          <p:nvPr/>
        </p:nvSpPr>
        <p:spPr>
          <a:xfrm rot="2119882">
            <a:off x="10575316" y="5934103"/>
            <a:ext cx="948906" cy="7364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8A9F803-3A21-413B-AFBA-A60C0C5D0CE8}"/>
              </a:ext>
            </a:extLst>
          </p:cNvPr>
          <p:cNvSpPr>
            <a:spLocks noGrp="1"/>
          </p:cNvSpPr>
          <p:nvPr>
            <p:ph type="sldNum" sz="quarter" idx="12"/>
          </p:nvPr>
        </p:nvSpPr>
        <p:spPr/>
        <p:txBody>
          <a:bodyPr/>
          <a:lstStyle/>
          <a:p>
            <a:fld id="{02F0D5C9-15CD-46DC-9894-39F1EDEE2661}" type="slidenum">
              <a:rPr lang="en-US" smtClean="0"/>
              <a:t>19</a:t>
            </a:fld>
            <a:endParaRPr lang="en-US"/>
          </a:p>
        </p:txBody>
      </p:sp>
    </p:spTree>
    <p:extLst>
      <p:ext uri="{BB962C8B-B14F-4D97-AF65-F5344CB8AC3E}">
        <p14:creationId xmlns:p14="http://schemas.microsoft.com/office/powerpoint/2010/main" val="79609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2BDA-0712-4963-A962-197F9EAFBCD5}"/>
              </a:ext>
            </a:extLst>
          </p:cNvPr>
          <p:cNvSpPr>
            <a:spLocks noGrp="1"/>
          </p:cNvSpPr>
          <p:nvPr>
            <p:ph type="title"/>
          </p:nvPr>
        </p:nvSpPr>
        <p:spPr/>
        <p:txBody>
          <a:bodyPr/>
          <a:lstStyle/>
          <a:p>
            <a:r>
              <a:rPr lang="en-US" dirty="0"/>
              <a:t>The 14 KORA Files Analyzed</a:t>
            </a:r>
          </a:p>
        </p:txBody>
      </p:sp>
      <p:sp>
        <p:nvSpPr>
          <p:cNvPr id="3" name="Content Placeholder 2">
            <a:extLst>
              <a:ext uri="{FF2B5EF4-FFF2-40B4-BE49-F238E27FC236}">
                <a16:creationId xmlns:a16="http://schemas.microsoft.com/office/drawing/2014/main" id="{CEC8A5E4-6E30-4F79-8870-94BA3F4BF082}"/>
              </a:ext>
            </a:extLst>
          </p:cNvPr>
          <p:cNvSpPr>
            <a:spLocks noGrp="1"/>
          </p:cNvSpPr>
          <p:nvPr>
            <p:ph idx="1"/>
          </p:nvPr>
        </p:nvSpPr>
        <p:spPr/>
        <p:txBody>
          <a:bodyPr>
            <a:normAutofit fontScale="55000" lnSpcReduction="20000"/>
          </a:bodyPr>
          <a:lstStyle/>
          <a:p>
            <a:pPr marL="0" indent="0">
              <a:buNone/>
            </a:pPr>
            <a:r>
              <a:rPr lang="en-US" dirty="0"/>
              <a:t>1.  KORA File: 20211223080824428.pdf, 91 pages, 09/10 - 11/24/2020, Text Messages &amp; Email from Connie Schmidt</a:t>
            </a:r>
          </a:p>
          <a:p>
            <a:pPr marL="0" indent="0">
              <a:buNone/>
            </a:pPr>
            <a:r>
              <a:rPr lang="en-US" dirty="0"/>
              <a:t>2.  KORA File: 20211223080943689.pdf, 51 pages, 06/02 – 09/09/2020, Connie Schmidt</a:t>
            </a:r>
          </a:p>
          <a:p>
            <a:pPr marL="0" indent="0">
              <a:buNone/>
            </a:pPr>
            <a:r>
              <a:rPr lang="en-US" dirty="0"/>
              <a:t>3.  KORA File: 20211223081034342.pdf, 76 pages, 03/23 -  06/19/2020, Connie Schmidt</a:t>
            </a:r>
          </a:p>
          <a:p>
            <a:pPr marL="0" indent="0">
              <a:buNone/>
            </a:pPr>
            <a:r>
              <a:rPr lang="en-US" dirty="0"/>
              <a:t>4.  KORA File: 20211223081143828.pdf, 65 pages, 03/23 -  06/19/2020, Bryan Caskey</a:t>
            </a:r>
          </a:p>
          <a:p>
            <a:pPr marL="0" indent="0">
              <a:buNone/>
            </a:pPr>
            <a:r>
              <a:rPr lang="fr-FR" dirty="0"/>
              <a:t>5.  KORA File: 20211223081239239.pdf, 69 pages, 07/30 – 10/01/2020, Bryan </a:t>
            </a:r>
            <a:r>
              <a:rPr lang="fr-FR" dirty="0" err="1"/>
              <a:t>Caskey</a:t>
            </a:r>
            <a:endParaRPr lang="fr-FR" dirty="0"/>
          </a:p>
          <a:p>
            <a:pPr marL="0" indent="0">
              <a:buNone/>
            </a:pPr>
            <a:r>
              <a:rPr lang="en-US" b="1" dirty="0">
                <a:latin typeface="Calibri Light" panose="020F0302020204030204"/>
                <a:ea typeface="+mj-ea"/>
                <a:cs typeface="+mj-cs"/>
              </a:rPr>
              <a:t>6.  KORA File:  </a:t>
            </a:r>
            <a:r>
              <a:rPr lang="en-US" dirty="0">
                <a:ea typeface="+mj-ea"/>
                <a:cs typeface="+mj-cs"/>
              </a:rPr>
              <a:t>20211223081336815.pdf, 69</a:t>
            </a:r>
            <a:r>
              <a:rPr lang="en-US" b="1" dirty="0">
                <a:latin typeface="Calibri Light" panose="020F0302020204030204"/>
                <a:ea typeface="+mj-ea"/>
                <a:cs typeface="+mj-cs"/>
              </a:rPr>
              <a:t> pages, 06/11 – 07/27/2020, Bryan Caskey</a:t>
            </a:r>
          </a:p>
          <a:p>
            <a:pPr marL="0" indent="0">
              <a:buNone/>
            </a:pPr>
            <a:r>
              <a:rPr lang="fr-FR" dirty="0"/>
              <a:t>7.  KORA File: 20211223081439003.pdf, 79 pages, 05/08 - 06/16/2020, Bryan </a:t>
            </a:r>
            <a:r>
              <a:rPr lang="fr-FR" dirty="0" err="1"/>
              <a:t>Caskey</a:t>
            </a:r>
            <a:endParaRPr lang="fr-FR" dirty="0"/>
          </a:p>
          <a:p>
            <a:pPr marL="0" indent="0">
              <a:buNone/>
            </a:pPr>
            <a:r>
              <a:rPr lang="en-US" dirty="0"/>
              <a:t>8.  KORA File: 20211223081525057.pdf, 72 pages, 05/7 – 05/8/2020, Bryan Caskey – mostly a System Manual </a:t>
            </a:r>
          </a:p>
          <a:p>
            <a:pPr marL="0" indent="0">
              <a:buNone/>
            </a:pPr>
            <a:r>
              <a:rPr lang="en-US" dirty="0"/>
              <a:t>9.  KORA File: 20211223081608006.pdf, 67 pages, 05/7 – 05/8/2020 – a continuation of the above System Manual</a:t>
            </a:r>
          </a:p>
          <a:p>
            <a:pPr marL="0" indent="0">
              <a:buNone/>
            </a:pPr>
            <a:r>
              <a:rPr lang="en-US" dirty="0"/>
              <a:t>10. KORA File: 20211223081657816.pdf, 64 pages, 04/21 - 05/05/2020 – a few emails from Bryan Caskey, more Manual</a:t>
            </a:r>
          </a:p>
          <a:p>
            <a:pPr marL="0" indent="0">
              <a:buNone/>
            </a:pPr>
            <a:r>
              <a:rPr lang="en-US" dirty="0"/>
              <a:t>11. KORA File: 20211223081726636.pdf, 35 pages, 04/10 – 04/17/2020, Bryan Caskey</a:t>
            </a:r>
          </a:p>
          <a:p>
            <a:pPr marL="0" indent="0">
              <a:buNone/>
            </a:pPr>
            <a:r>
              <a:rPr lang="en-US" dirty="0"/>
              <a:t>12. KORA File: 20211223081824991.pdf, 76 pages, 02/25 – 04/08/2020, Bryan Caskey</a:t>
            </a:r>
          </a:p>
          <a:p>
            <a:pPr marL="0" indent="0">
              <a:buNone/>
            </a:pPr>
            <a:r>
              <a:rPr lang="fr-FR" dirty="0"/>
              <a:t>13. KORA File: 20211223081908792.pdf, 71 pages, </a:t>
            </a:r>
            <a:r>
              <a:rPr lang="en-US" dirty="0"/>
              <a:t>11/07/2019 – 02/20/2020, a Power Profile Manual</a:t>
            </a:r>
          </a:p>
          <a:p>
            <a:pPr marL="0" indent="0">
              <a:buNone/>
            </a:pPr>
            <a:r>
              <a:rPr lang="en-US" dirty="0"/>
              <a:t>14. KORA File: 20211223082015496.pdf, 68 pages, 11/07/2019 – 02/27/2020, Bryan Caskey</a:t>
            </a:r>
          </a:p>
          <a:p>
            <a:pPr marL="514350" indent="-514350">
              <a:buFont typeface="+mj-lt"/>
              <a:buAutoNum type="arabicPeriod"/>
            </a:pPr>
            <a:endParaRPr lang="en-US" dirty="0"/>
          </a:p>
          <a:p>
            <a:pPr marL="514350" indent="-514350">
              <a:buFont typeface="+mj-lt"/>
              <a:buAutoNum type="arabicPeriod"/>
            </a:pPr>
            <a:endParaRPr lang="fr-FR" dirty="0"/>
          </a:p>
          <a:p>
            <a:endParaRPr lang="en-US" dirty="0"/>
          </a:p>
        </p:txBody>
      </p:sp>
      <p:sp>
        <p:nvSpPr>
          <p:cNvPr id="4" name="Slide Number Placeholder 3">
            <a:extLst>
              <a:ext uri="{FF2B5EF4-FFF2-40B4-BE49-F238E27FC236}">
                <a16:creationId xmlns:a16="http://schemas.microsoft.com/office/drawing/2014/main" id="{81C4344D-A4AA-4BB3-AE5D-907CDC4113DA}"/>
              </a:ext>
            </a:extLst>
          </p:cNvPr>
          <p:cNvSpPr>
            <a:spLocks noGrp="1"/>
          </p:cNvSpPr>
          <p:nvPr>
            <p:ph type="sldNum" sz="quarter" idx="12"/>
          </p:nvPr>
        </p:nvSpPr>
        <p:spPr/>
        <p:txBody>
          <a:bodyPr/>
          <a:lstStyle/>
          <a:p>
            <a:fld id="{02F0D5C9-15CD-46DC-9894-39F1EDEE2661}" type="slidenum">
              <a:rPr lang="en-US" smtClean="0"/>
              <a:t>2</a:t>
            </a:fld>
            <a:endParaRPr lang="en-US"/>
          </a:p>
        </p:txBody>
      </p:sp>
    </p:spTree>
    <p:extLst>
      <p:ext uri="{BB962C8B-B14F-4D97-AF65-F5344CB8AC3E}">
        <p14:creationId xmlns:p14="http://schemas.microsoft.com/office/powerpoint/2010/main" val="195317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2BDA-0712-4963-A962-197F9EAFBCD5}"/>
              </a:ext>
            </a:extLst>
          </p:cNvPr>
          <p:cNvSpPr>
            <a:spLocks noGrp="1"/>
          </p:cNvSpPr>
          <p:nvPr>
            <p:ph type="title"/>
          </p:nvPr>
        </p:nvSpPr>
        <p:spPr>
          <a:xfrm>
            <a:off x="838200" y="365125"/>
            <a:ext cx="10515600" cy="652369"/>
          </a:xfrm>
        </p:spPr>
        <p:txBody>
          <a:bodyPr>
            <a:normAutofit fontScale="90000"/>
          </a:bodyPr>
          <a:lstStyle/>
          <a:p>
            <a:r>
              <a:rPr kumimoji="0" lang="en-US" sz="2300" b="1" i="0" u="none" strike="noStrike" kern="1200" cap="none" spc="0" normalizeH="0" baseline="0" noProof="0" dirty="0">
                <a:ln>
                  <a:noFill/>
                </a:ln>
                <a:effectLst/>
                <a:uLnTx/>
                <a:uFillTx/>
                <a:latin typeface="Calibri Light" panose="020F0302020204030204"/>
                <a:ea typeface="+mj-ea"/>
                <a:cs typeface="+mj-cs"/>
              </a:rPr>
              <a:t>4. </a:t>
            </a:r>
            <a:r>
              <a:rPr kumimoji="0" lang="en-US" sz="23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500" b="0" i="0" u="none" strike="noStrike" kern="1200" cap="none" spc="0" normalizeH="0" baseline="0" noProof="0" dirty="0">
                <a:ln>
                  <a:noFill/>
                </a:ln>
                <a:solidFill>
                  <a:srgbClr val="4472C4"/>
                </a:solidFill>
                <a:effectLst/>
                <a:uLnTx/>
                <a:uFillTx/>
                <a:latin typeface="Calibri" panose="020F0502020204030204"/>
                <a:ea typeface="+mj-ea"/>
                <a:cs typeface="+mj-cs"/>
              </a:rPr>
              <a:t>20211223081143828.pdf</a:t>
            </a:r>
            <a:r>
              <a:rPr kumimoji="0" lang="en-US" sz="25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500" b="0" i="0" u="none" strike="noStrike" kern="1200" cap="none" spc="0" normalizeH="0" baseline="0" noProof="0" dirty="0">
                <a:ln>
                  <a:noFill/>
                </a:ln>
                <a:effectLst/>
                <a:uLnTx/>
                <a:uFillTx/>
                <a:latin typeface="Calibri" panose="020F0502020204030204"/>
                <a:ea typeface="+mj-ea"/>
                <a:cs typeface="+mj-cs"/>
              </a:rPr>
              <a:t>65</a:t>
            </a:r>
            <a:r>
              <a:rPr kumimoji="0" lang="en-US" sz="23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3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3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03/23 -  06/19/2020 from Bryan Caskey regarding ES&amp;S</a:t>
            </a:r>
            <a:endParaRPr lang="en-US" dirty="0"/>
          </a:p>
        </p:txBody>
      </p:sp>
      <p:pic>
        <p:nvPicPr>
          <p:cNvPr id="9" name="Content Placeholder 8">
            <a:extLst>
              <a:ext uri="{FF2B5EF4-FFF2-40B4-BE49-F238E27FC236}">
                <a16:creationId xmlns:a16="http://schemas.microsoft.com/office/drawing/2014/main" id="{BC80A255-34C5-4506-A068-0A29FF612155}"/>
              </a:ext>
            </a:extLst>
          </p:cNvPr>
          <p:cNvPicPr>
            <a:picLocks noGrp="1" noChangeAspect="1"/>
          </p:cNvPicPr>
          <p:nvPr>
            <p:ph idx="1"/>
          </p:nvPr>
        </p:nvPicPr>
        <p:blipFill rotWithShape="1">
          <a:blip r:embed="rId2"/>
          <a:srcRect r="6553"/>
          <a:stretch/>
        </p:blipFill>
        <p:spPr>
          <a:xfrm>
            <a:off x="4214598" y="1376876"/>
            <a:ext cx="3839220" cy="4800086"/>
          </a:xfrm>
          <a:ln>
            <a:solidFill>
              <a:schemeClr val="accent1"/>
            </a:solidFill>
          </a:ln>
        </p:spPr>
      </p:pic>
      <p:pic>
        <p:nvPicPr>
          <p:cNvPr id="5" name="Picture 4">
            <a:extLst>
              <a:ext uri="{FF2B5EF4-FFF2-40B4-BE49-F238E27FC236}">
                <a16:creationId xmlns:a16="http://schemas.microsoft.com/office/drawing/2014/main" id="{8513D26A-B907-4A6F-A37F-D07E99F02608}"/>
              </a:ext>
            </a:extLst>
          </p:cNvPr>
          <p:cNvPicPr>
            <a:picLocks noChangeAspect="1"/>
          </p:cNvPicPr>
          <p:nvPr/>
        </p:nvPicPr>
        <p:blipFill>
          <a:blip r:embed="rId3"/>
          <a:stretch>
            <a:fillRect/>
          </a:stretch>
        </p:blipFill>
        <p:spPr>
          <a:xfrm>
            <a:off x="386214" y="1376876"/>
            <a:ext cx="3751970" cy="5248835"/>
          </a:xfrm>
          <a:prstGeom prst="rect">
            <a:avLst/>
          </a:prstGeom>
          <a:ln>
            <a:solidFill>
              <a:schemeClr val="accent1"/>
            </a:solidFill>
          </a:ln>
        </p:spPr>
      </p:pic>
      <p:sp>
        <p:nvSpPr>
          <p:cNvPr id="10" name="Content Placeholder 7">
            <a:extLst>
              <a:ext uri="{FF2B5EF4-FFF2-40B4-BE49-F238E27FC236}">
                <a16:creationId xmlns:a16="http://schemas.microsoft.com/office/drawing/2014/main" id="{A7AA569D-6F75-44FA-B16D-8591EF381D0B}"/>
              </a:ext>
            </a:extLst>
          </p:cNvPr>
          <p:cNvSpPr txBox="1">
            <a:spLocks/>
          </p:cNvSpPr>
          <p:nvPr/>
        </p:nvSpPr>
        <p:spPr>
          <a:xfrm>
            <a:off x="8053818" y="1376876"/>
            <a:ext cx="3839220" cy="2093907"/>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Left: Page 62 &amp; 63:</a:t>
            </a:r>
          </a:p>
          <a:p>
            <a:r>
              <a:rPr lang="en-US" sz="1400" dirty="0">
                <a:solidFill>
                  <a:srgbClr val="C00000"/>
                </a:solidFill>
              </a:rPr>
              <a:t>These two pages were attachments from a 9/29/2020 email from Victor Williams, Sr. Vice Pres-Product Development of ES&amp;S to Bryan Caskey, Dir of Elections.</a:t>
            </a:r>
          </a:p>
          <a:p>
            <a:r>
              <a:rPr lang="en-US" sz="1400" dirty="0">
                <a:solidFill>
                  <a:srgbClr val="C00000"/>
                </a:solidFill>
              </a:rPr>
              <a:t>ES&amp;S admits they </a:t>
            </a:r>
            <a:r>
              <a:rPr lang="en-US" sz="1400" b="1" dirty="0">
                <a:solidFill>
                  <a:srgbClr val="C00000"/>
                </a:solidFill>
              </a:rPr>
              <a:t>failed</a:t>
            </a:r>
            <a:r>
              <a:rPr lang="en-US" sz="1400" dirty="0">
                <a:solidFill>
                  <a:srgbClr val="C00000"/>
                </a:solidFill>
              </a:rPr>
              <a:t> the validation test of the </a:t>
            </a:r>
            <a:r>
              <a:rPr lang="en-US" sz="1400" dirty="0" err="1">
                <a:solidFill>
                  <a:srgbClr val="C00000"/>
                </a:solidFill>
              </a:rPr>
              <a:t>ExpressVote</a:t>
            </a:r>
            <a:r>
              <a:rPr lang="en-US" sz="1400" dirty="0">
                <a:solidFill>
                  <a:srgbClr val="C00000"/>
                </a:solidFill>
              </a:rPr>
              <a:t> Software, but claim this has no impact on the performance of the machine and accuracy.</a:t>
            </a:r>
          </a:p>
        </p:txBody>
      </p:sp>
      <p:sp>
        <p:nvSpPr>
          <p:cNvPr id="13" name="Slide Number Placeholder 12">
            <a:extLst>
              <a:ext uri="{FF2B5EF4-FFF2-40B4-BE49-F238E27FC236}">
                <a16:creationId xmlns:a16="http://schemas.microsoft.com/office/drawing/2014/main" id="{27C3E161-3D28-4FE8-BFC6-5C6FE484D60A}"/>
              </a:ext>
            </a:extLst>
          </p:cNvPr>
          <p:cNvSpPr>
            <a:spLocks noGrp="1"/>
          </p:cNvSpPr>
          <p:nvPr>
            <p:ph type="sldNum" sz="quarter" idx="12"/>
          </p:nvPr>
        </p:nvSpPr>
        <p:spPr/>
        <p:txBody>
          <a:bodyPr/>
          <a:lstStyle/>
          <a:p>
            <a:fld id="{02F0D5C9-15CD-46DC-9894-39F1EDEE2661}" type="slidenum">
              <a:rPr lang="en-US" smtClean="0"/>
              <a:t>20</a:t>
            </a:fld>
            <a:endParaRPr lang="en-US"/>
          </a:p>
        </p:txBody>
      </p:sp>
    </p:spTree>
    <p:extLst>
      <p:ext uri="{BB962C8B-B14F-4D97-AF65-F5344CB8AC3E}">
        <p14:creationId xmlns:p14="http://schemas.microsoft.com/office/powerpoint/2010/main" val="357959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C21-86DA-4B3C-8248-B0DCF035A892}"/>
              </a:ext>
            </a:extLst>
          </p:cNvPr>
          <p:cNvSpPr>
            <a:spLocks noGrp="1"/>
          </p:cNvSpPr>
          <p:nvPr>
            <p:ph type="title"/>
          </p:nvPr>
        </p:nvSpPr>
        <p:spPr>
          <a:xfrm>
            <a:off x="125506" y="181349"/>
            <a:ext cx="8641976" cy="1441263"/>
          </a:xfrm>
        </p:spPr>
        <p:txBody>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4.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20211223081143828.pdf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effectLst/>
                <a:uLnTx/>
                <a:uFillTx/>
                <a:latin typeface="Calibri" panose="020F0502020204030204"/>
                <a:ea typeface="+mj-ea"/>
                <a:cs typeface="+mj-cs"/>
              </a:rPr>
              <a:t>65</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03/23 -  06/19/2020 from Bryan Caskey regarding ES&amp;S</a:t>
            </a:r>
            <a:endParaRPr lang="en-US" dirty="0"/>
          </a:p>
        </p:txBody>
      </p:sp>
      <p:pic>
        <p:nvPicPr>
          <p:cNvPr id="5" name="Content Placeholder 4">
            <a:extLst>
              <a:ext uri="{FF2B5EF4-FFF2-40B4-BE49-F238E27FC236}">
                <a16:creationId xmlns:a16="http://schemas.microsoft.com/office/drawing/2014/main" id="{5E789326-D9C9-48AD-83C3-12FCDB449971}"/>
              </a:ext>
            </a:extLst>
          </p:cNvPr>
          <p:cNvPicPr>
            <a:picLocks noGrp="1" noChangeAspect="1"/>
          </p:cNvPicPr>
          <p:nvPr>
            <p:ph idx="1"/>
          </p:nvPr>
        </p:nvPicPr>
        <p:blipFill>
          <a:blip r:embed="rId2"/>
          <a:stretch>
            <a:fillRect/>
          </a:stretch>
        </p:blipFill>
        <p:spPr>
          <a:xfrm>
            <a:off x="8925031" y="268389"/>
            <a:ext cx="2971134" cy="6589611"/>
          </a:xfrm>
          <a:ln>
            <a:solidFill>
              <a:schemeClr val="accent1"/>
            </a:solidFill>
          </a:ln>
        </p:spPr>
      </p:pic>
      <p:sp>
        <p:nvSpPr>
          <p:cNvPr id="6" name="Content Placeholder 7">
            <a:extLst>
              <a:ext uri="{FF2B5EF4-FFF2-40B4-BE49-F238E27FC236}">
                <a16:creationId xmlns:a16="http://schemas.microsoft.com/office/drawing/2014/main" id="{013D311E-A7D4-4C8F-97E5-3EF5EB05B3F6}"/>
              </a:ext>
            </a:extLst>
          </p:cNvPr>
          <p:cNvSpPr txBox="1">
            <a:spLocks/>
          </p:cNvSpPr>
          <p:nvPr/>
        </p:nvSpPr>
        <p:spPr>
          <a:xfrm>
            <a:off x="2467155" y="2031300"/>
            <a:ext cx="5348377" cy="2028248"/>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Right: Page 58 &amp; 59:</a:t>
            </a:r>
          </a:p>
          <a:p>
            <a:r>
              <a:rPr lang="en-US" sz="1400" dirty="0">
                <a:solidFill>
                  <a:srgbClr val="C00000"/>
                </a:solidFill>
              </a:rPr>
              <a:t>In an October 1, 2020 email </a:t>
            </a:r>
            <a:r>
              <a:rPr lang="en-US" sz="1400" u="sng" dirty="0">
                <a:solidFill>
                  <a:srgbClr val="C00000"/>
                </a:solidFill>
              </a:rPr>
              <a:t>from</a:t>
            </a:r>
            <a:r>
              <a:rPr lang="en-US" sz="1400" dirty="0">
                <a:solidFill>
                  <a:srgbClr val="C00000"/>
                </a:solidFill>
              </a:rPr>
              <a:t> Victor Williams, Sr. Vice Pres-Product Development of ES&amp;S </a:t>
            </a:r>
            <a:r>
              <a:rPr lang="en-US" sz="1400" u="sng" dirty="0">
                <a:solidFill>
                  <a:srgbClr val="C00000"/>
                </a:solidFill>
              </a:rPr>
              <a:t>to</a:t>
            </a:r>
            <a:r>
              <a:rPr lang="en-US" sz="1400" dirty="0">
                <a:solidFill>
                  <a:srgbClr val="C00000"/>
                </a:solidFill>
              </a:rPr>
              <a:t> Bryan Caskey, Dir of Elections.</a:t>
            </a:r>
          </a:p>
          <a:p>
            <a:r>
              <a:rPr lang="en-US" sz="1400" dirty="0">
                <a:solidFill>
                  <a:srgbClr val="C00000"/>
                </a:solidFill>
              </a:rPr>
              <a:t>There is no context other than this list of counties included in the same string of emails regarding the failed validation of the Express Vote System.  </a:t>
            </a:r>
          </a:p>
          <a:p>
            <a:r>
              <a:rPr lang="en-US" sz="1400" dirty="0">
                <a:solidFill>
                  <a:srgbClr val="C00000"/>
                </a:solidFill>
              </a:rPr>
              <a:t>But I would </a:t>
            </a:r>
            <a:r>
              <a:rPr lang="en-US" sz="1400" b="1" u="sng" dirty="0">
                <a:solidFill>
                  <a:srgbClr val="C00000"/>
                </a:solidFill>
              </a:rPr>
              <a:t>assume</a:t>
            </a:r>
            <a:r>
              <a:rPr lang="en-US" sz="1400" dirty="0">
                <a:solidFill>
                  <a:srgbClr val="C00000"/>
                </a:solidFill>
              </a:rPr>
              <a:t> all of these counties are implicated in the failed validation.</a:t>
            </a:r>
          </a:p>
        </p:txBody>
      </p:sp>
      <p:sp>
        <p:nvSpPr>
          <p:cNvPr id="7" name="Slide Number Placeholder 6">
            <a:extLst>
              <a:ext uri="{FF2B5EF4-FFF2-40B4-BE49-F238E27FC236}">
                <a16:creationId xmlns:a16="http://schemas.microsoft.com/office/drawing/2014/main" id="{140968B5-D49E-43A7-9384-27DBCCEB6173}"/>
              </a:ext>
            </a:extLst>
          </p:cNvPr>
          <p:cNvSpPr>
            <a:spLocks noGrp="1"/>
          </p:cNvSpPr>
          <p:nvPr>
            <p:ph type="sldNum" sz="quarter" idx="12"/>
          </p:nvPr>
        </p:nvSpPr>
        <p:spPr/>
        <p:txBody>
          <a:bodyPr/>
          <a:lstStyle/>
          <a:p>
            <a:fld id="{02F0D5C9-15CD-46DC-9894-39F1EDEE2661}" type="slidenum">
              <a:rPr lang="en-US" smtClean="0"/>
              <a:t>21</a:t>
            </a:fld>
            <a:endParaRPr lang="en-US"/>
          </a:p>
        </p:txBody>
      </p:sp>
    </p:spTree>
    <p:extLst>
      <p:ext uri="{BB962C8B-B14F-4D97-AF65-F5344CB8AC3E}">
        <p14:creationId xmlns:p14="http://schemas.microsoft.com/office/powerpoint/2010/main" val="239909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2BDA-0712-4963-A962-197F9EAFBCD5}"/>
              </a:ext>
            </a:extLst>
          </p:cNvPr>
          <p:cNvSpPr>
            <a:spLocks noGrp="1"/>
          </p:cNvSpPr>
          <p:nvPr>
            <p:ph type="title"/>
          </p:nvPr>
        </p:nvSpPr>
        <p:spPr>
          <a:xfrm>
            <a:off x="838200" y="365126"/>
            <a:ext cx="10515600" cy="710640"/>
          </a:xfrm>
        </p:spPr>
        <p:txBody>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4.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20211223081143828.pdf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effectLst/>
                <a:uLnTx/>
                <a:uFillTx/>
                <a:latin typeface="Calibri" panose="020F0502020204030204"/>
                <a:ea typeface="+mj-ea"/>
                <a:cs typeface="+mj-cs"/>
              </a:rPr>
              <a:t>65</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03/23 -  06/19/2020 from Bryan Caskey regarding ES&amp;S</a:t>
            </a:r>
            <a:endParaRPr lang="en-US" dirty="0"/>
          </a:p>
        </p:txBody>
      </p:sp>
      <p:pic>
        <p:nvPicPr>
          <p:cNvPr id="7" name="Content Placeholder 6">
            <a:extLst>
              <a:ext uri="{FF2B5EF4-FFF2-40B4-BE49-F238E27FC236}">
                <a16:creationId xmlns:a16="http://schemas.microsoft.com/office/drawing/2014/main" id="{E00DD294-0F9F-437C-94FB-7A128CBF124B}"/>
              </a:ext>
            </a:extLst>
          </p:cNvPr>
          <p:cNvPicPr>
            <a:picLocks noGrp="1" noChangeAspect="1"/>
          </p:cNvPicPr>
          <p:nvPr>
            <p:ph idx="1"/>
          </p:nvPr>
        </p:nvPicPr>
        <p:blipFill>
          <a:blip r:embed="rId2"/>
          <a:stretch>
            <a:fillRect/>
          </a:stretch>
        </p:blipFill>
        <p:spPr>
          <a:xfrm>
            <a:off x="4997324" y="1586753"/>
            <a:ext cx="3763112" cy="5067579"/>
          </a:xfrm>
          <a:ln>
            <a:solidFill>
              <a:schemeClr val="accent1"/>
            </a:solidFill>
          </a:ln>
        </p:spPr>
      </p:pic>
      <p:pic>
        <p:nvPicPr>
          <p:cNvPr id="5" name="Picture 4">
            <a:extLst>
              <a:ext uri="{FF2B5EF4-FFF2-40B4-BE49-F238E27FC236}">
                <a16:creationId xmlns:a16="http://schemas.microsoft.com/office/drawing/2014/main" id="{CCE004C1-D8FC-438E-93F3-1F5577B739BE}"/>
              </a:ext>
            </a:extLst>
          </p:cNvPr>
          <p:cNvPicPr>
            <a:picLocks noChangeAspect="1"/>
          </p:cNvPicPr>
          <p:nvPr/>
        </p:nvPicPr>
        <p:blipFill>
          <a:blip r:embed="rId3"/>
          <a:stretch>
            <a:fillRect/>
          </a:stretch>
        </p:blipFill>
        <p:spPr>
          <a:xfrm>
            <a:off x="295525" y="1586753"/>
            <a:ext cx="4701799" cy="5067579"/>
          </a:xfrm>
          <a:prstGeom prst="rect">
            <a:avLst/>
          </a:prstGeom>
          <a:ln>
            <a:solidFill>
              <a:schemeClr val="accent1"/>
            </a:solidFill>
          </a:ln>
        </p:spPr>
      </p:pic>
      <p:sp>
        <p:nvSpPr>
          <p:cNvPr id="8" name="Content Placeholder 7">
            <a:extLst>
              <a:ext uri="{FF2B5EF4-FFF2-40B4-BE49-F238E27FC236}">
                <a16:creationId xmlns:a16="http://schemas.microsoft.com/office/drawing/2014/main" id="{9ED787E2-DAA4-4AA3-973D-A11594E330A7}"/>
              </a:ext>
            </a:extLst>
          </p:cNvPr>
          <p:cNvSpPr txBox="1">
            <a:spLocks/>
          </p:cNvSpPr>
          <p:nvPr/>
        </p:nvSpPr>
        <p:spPr>
          <a:xfrm>
            <a:off x="8760435" y="1586753"/>
            <a:ext cx="3365685" cy="2738185"/>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Right: Page 37 &amp; 38:</a:t>
            </a:r>
          </a:p>
          <a:p>
            <a:r>
              <a:rPr lang="en-US" sz="1400" dirty="0">
                <a:solidFill>
                  <a:srgbClr val="C00000"/>
                </a:solidFill>
              </a:rPr>
              <a:t>In an October 16, 2020 email from MS-ISAC (Multi-State Information Sharing and Analysis) to Victor Williams, Sr. Vice Pres-Product Development of ES&amp;S and  to Bryan Caskey, Dir of Elections.</a:t>
            </a:r>
          </a:p>
          <a:p>
            <a:r>
              <a:rPr lang="en-US" sz="1400" dirty="0">
                <a:solidFill>
                  <a:srgbClr val="C00000"/>
                </a:solidFill>
              </a:rPr>
              <a:t>The MS-ISAC is a component of a federal agency, CIS.</a:t>
            </a:r>
          </a:p>
          <a:p>
            <a:r>
              <a:rPr lang="en-US" sz="1400" dirty="0">
                <a:solidFill>
                  <a:srgbClr val="C00000"/>
                </a:solidFill>
              </a:rPr>
              <a:t>They are requesting IPs/IP address ranges for monitoring purposes.</a:t>
            </a:r>
          </a:p>
          <a:p>
            <a:endParaRPr lang="en-US" sz="1400" dirty="0">
              <a:solidFill>
                <a:srgbClr val="C00000"/>
              </a:solidFill>
            </a:endParaRPr>
          </a:p>
        </p:txBody>
      </p:sp>
      <p:sp>
        <p:nvSpPr>
          <p:cNvPr id="9" name="Slide Number Placeholder 8">
            <a:extLst>
              <a:ext uri="{FF2B5EF4-FFF2-40B4-BE49-F238E27FC236}">
                <a16:creationId xmlns:a16="http://schemas.microsoft.com/office/drawing/2014/main" id="{F3F292CF-FE9C-47D5-BFB0-6771081A32D3}"/>
              </a:ext>
            </a:extLst>
          </p:cNvPr>
          <p:cNvSpPr>
            <a:spLocks noGrp="1"/>
          </p:cNvSpPr>
          <p:nvPr>
            <p:ph type="sldNum" sz="quarter" idx="12"/>
          </p:nvPr>
        </p:nvSpPr>
        <p:spPr/>
        <p:txBody>
          <a:bodyPr/>
          <a:lstStyle/>
          <a:p>
            <a:fld id="{02F0D5C9-15CD-46DC-9894-39F1EDEE2661}" type="slidenum">
              <a:rPr lang="en-US" smtClean="0"/>
              <a:t>22</a:t>
            </a:fld>
            <a:endParaRPr lang="en-US"/>
          </a:p>
        </p:txBody>
      </p:sp>
    </p:spTree>
    <p:extLst>
      <p:ext uri="{BB962C8B-B14F-4D97-AF65-F5344CB8AC3E}">
        <p14:creationId xmlns:p14="http://schemas.microsoft.com/office/powerpoint/2010/main" val="186606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E90-489F-4D7D-952D-C1D96275C21B}"/>
              </a:ext>
            </a:extLst>
          </p:cNvPr>
          <p:cNvSpPr>
            <a:spLocks noGrp="1"/>
          </p:cNvSpPr>
          <p:nvPr>
            <p:ph type="title"/>
          </p:nvPr>
        </p:nvSpPr>
        <p:spPr>
          <a:xfrm>
            <a:off x="838200" y="365125"/>
            <a:ext cx="10515600" cy="598581"/>
          </a:xfrm>
        </p:spPr>
        <p:txBody>
          <a:bodyPr>
            <a:normAutofit fontScale="90000"/>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5.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20211223081239239.pdf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effectLst/>
                <a:uLnTx/>
                <a:uFillTx/>
                <a:latin typeface="Calibri" panose="020F0502020204030204"/>
                <a:ea typeface="+mj-ea"/>
                <a:cs typeface="+mj-cs"/>
              </a:rPr>
              <a:t>69</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07/30 -  10/01/2020 from Bryan Caskey regarding ES&amp;S</a:t>
            </a:r>
            <a:endParaRPr lang="en-US" dirty="0"/>
          </a:p>
        </p:txBody>
      </p:sp>
      <p:pic>
        <p:nvPicPr>
          <p:cNvPr id="7" name="Picture 6">
            <a:extLst>
              <a:ext uri="{FF2B5EF4-FFF2-40B4-BE49-F238E27FC236}">
                <a16:creationId xmlns:a16="http://schemas.microsoft.com/office/drawing/2014/main" id="{C226F20E-48CA-418D-B4BC-1F082E75B7BA}"/>
              </a:ext>
            </a:extLst>
          </p:cNvPr>
          <p:cNvPicPr>
            <a:picLocks noChangeAspect="1"/>
          </p:cNvPicPr>
          <p:nvPr/>
        </p:nvPicPr>
        <p:blipFill>
          <a:blip r:embed="rId2"/>
          <a:stretch>
            <a:fillRect/>
          </a:stretch>
        </p:blipFill>
        <p:spPr>
          <a:xfrm>
            <a:off x="4498304" y="1341529"/>
            <a:ext cx="3646131" cy="5156769"/>
          </a:xfrm>
          <a:prstGeom prst="rect">
            <a:avLst/>
          </a:prstGeom>
          <a:ln>
            <a:solidFill>
              <a:schemeClr val="accent1"/>
            </a:solidFill>
          </a:ln>
        </p:spPr>
      </p:pic>
      <p:sp>
        <p:nvSpPr>
          <p:cNvPr id="8" name="Content Placeholder 7">
            <a:extLst>
              <a:ext uri="{FF2B5EF4-FFF2-40B4-BE49-F238E27FC236}">
                <a16:creationId xmlns:a16="http://schemas.microsoft.com/office/drawing/2014/main" id="{AB0BEBDA-7A73-4C7C-9F2B-4B1399664D1A}"/>
              </a:ext>
            </a:extLst>
          </p:cNvPr>
          <p:cNvSpPr txBox="1">
            <a:spLocks/>
          </p:cNvSpPr>
          <p:nvPr/>
        </p:nvSpPr>
        <p:spPr>
          <a:xfrm>
            <a:off x="8198225" y="1586753"/>
            <a:ext cx="3927896" cy="3060325"/>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Right: Pages: 18 &amp; 19</a:t>
            </a:r>
          </a:p>
          <a:p>
            <a:r>
              <a:rPr lang="en-US" sz="1400" dirty="0">
                <a:solidFill>
                  <a:srgbClr val="C00000"/>
                </a:solidFill>
              </a:rPr>
              <a:t>September of 2020, Regarding Wireless Modems</a:t>
            </a:r>
          </a:p>
          <a:p>
            <a:r>
              <a:rPr lang="en-US" sz="1400" dirty="0">
                <a:solidFill>
                  <a:srgbClr val="C00000"/>
                </a:solidFill>
              </a:rPr>
              <a:t>Angie </a:t>
            </a:r>
            <a:r>
              <a:rPr lang="en-US" sz="1400" dirty="0" err="1">
                <a:solidFill>
                  <a:srgbClr val="C00000"/>
                </a:solidFill>
              </a:rPr>
              <a:t>Frison</a:t>
            </a:r>
            <a:r>
              <a:rPr lang="en-US" sz="1400" dirty="0">
                <a:solidFill>
                  <a:srgbClr val="C00000"/>
                </a:solidFill>
              </a:rPr>
              <a:t>, ES&amp;S RSM, “guarantees that 100% of Kansas Counties do not have wireless modems installed in precinct and central count scanners purchased from ES&amp;S.  </a:t>
            </a:r>
          </a:p>
          <a:p>
            <a:r>
              <a:rPr lang="en-US" sz="1400" dirty="0">
                <a:solidFill>
                  <a:srgbClr val="C00000"/>
                </a:solidFill>
              </a:rPr>
              <a:t>However, they obviously have wired modems installed or the CIS would not have contacted them.</a:t>
            </a:r>
          </a:p>
          <a:p>
            <a:endParaRPr lang="en-US" sz="1400" dirty="0">
              <a:solidFill>
                <a:srgbClr val="C00000"/>
              </a:solidFill>
            </a:endParaRPr>
          </a:p>
          <a:p>
            <a:endParaRPr lang="en-US" sz="1400" dirty="0">
              <a:solidFill>
                <a:srgbClr val="C00000"/>
              </a:solidFill>
            </a:endParaRPr>
          </a:p>
        </p:txBody>
      </p:sp>
      <p:pic>
        <p:nvPicPr>
          <p:cNvPr id="12" name="Content Placeholder 11">
            <a:extLst>
              <a:ext uri="{FF2B5EF4-FFF2-40B4-BE49-F238E27FC236}">
                <a16:creationId xmlns:a16="http://schemas.microsoft.com/office/drawing/2014/main" id="{1F7D3DDB-BE15-49E1-832A-399532CEB4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80" y="1341529"/>
            <a:ext cx="4367394" cy="4351338"/>
          </a:xfrm>
          <a:ln>
            <a:solidFill>
              <a:schemeClr val="accent1"/>
            </a:solidFill>
          </a:ln>
        </p:spPr>
      </p:pic>
      <p:sp>
        <p:nvSpPr>
          <p:cNvPr id="13" name="Slide Number Placeholder 12">
            <a:extLst>
              <a:ext uri="{FF2B5EF4-FFF2-40B4-BE49-F238E27FC236}">
                <a16:creationId xmlns:a16="http://schemas.microsoft.com/office/drawing/2014/main" id="{FC4EB183-B59E-46A1-A0C8-145B44E02D24}"/>
              </a:ext>
            </a:extLst>
          </p:cNvPr>
          <p:cNvSpPr>
            <a:spLocks noGrp="1"/>
          </p:cNvSpPr>
          <p:nvPr>
            <p:ph type="sldNum" sz="quarter" idx="12"/>
          </p:nvPr>
        </p:nvSpPr>
        <p:spPr/>
        <p:txBody>
          <a:bodyPr/>
          <a:lstStyle/>
          <a:p>
            <a:fld id="{02F0D5C9-15CD-46DC-9894-39F1EDEE2661}" type="slidenum">
              <a:rPr lang="en-US" smtClean="0"/>
              <a:t>23</a:t>
            </a:fld>
            <a:endParaRPr lang="en-US"/>
          </a:p>
        </p:txBody>
      </p:sp>
    </p:spTree>
    <p:extLst>
      <p:ext uri="{BB962C8B-B14F-4D97-AF65-F5344CB8AC3E}">
        <p14:creationId xmlns:p14="http://schemas.microsoft.com/office/powerpoint/2010/main" val="5899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E90-489F-4D7D-952D-C1D96275C21B}"/>
              </a:ext>
            </a:extLst>
          </p:cNvPr>
          <p:cNvSpPr>
            <a:spLocks noGrp="1"/>
          </p:cNvSpPr>
          <p:nvPr>
            <p:ph type="title"/>
          </p:nvPr>
        </p:nvSpPr>
        <p:spPr>
          <a:xfrm>
            <a:off x="838200" y="365125"/>
            <a:ext cx="10515600" cy="598581"/>
          </a:xfrm>
        </p:spPr>
        <p:txBody>
          <a:bodyPr>
            <a:normAutofit fontScale="90000"/>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6.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20211223081336815.pdf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69</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06/11 – 07/27/2020 from Bryan Caskey regarding ES&amp;S</a:t>
            </a:r>
            <a:endParaRPr lang="en-US" dirty="0"/>
          </a:p>
        </p:txBody>
      </p:sp>
      <p:sp>
        <p:nvSpPr>
          <p:cNvPr id="8" name="Content Placeholder 7">
            <a:extLst>
              <a:ext uri="{FF2B5EF4-FFF2-40B4-BE49-F238E27FC236}">
                <a16:creationId xmlns:a16="http://schemas.microsoft.com/office/drawing/2014/main" id="{AB0BEBDA-7A73-4C7C-9F2B-4B1399664D1A}"/>
              </a:ext>
            </a:extLst>
          </p:cNvPr>
          <p:cNvSpPr txBox="1">
            <a:spLocks/>
          </p:cNvSpPr>
          <p:nvPr/>
        </p:nvSpPr>
        <p:spPr>
          <a:xfrm>
            <a:off x="8788677" y="1586753"/>
            <a:ext cx="3292620" cy="1640449"/>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Right: Pages 66 &amp; 67:</a:t>
            </a:r>
          </a:p>
          <a:p>
            <a:r>
              <a:rPr lang="en-US" sz="1400" dirty="0">
                <a:solidFill>
                  <a:srgbClr val="C00000"/>
                </a:solidFill>
              </a:rPr>
              <a:t>June 11, 2020:  ES&amp;S Midwest Data Center is down.</a:t>
            </a:r>
          </a:p>
          <a:p>
            <a:r>
              <a:rPr lang="en-US" sz="1400" dirty="0">
                <a:solidFill>
                  <a:srgbClr val="C00000"/>
                </a:solidFill>
              </a:rPr>
              <a:t>This was a Severity 1 (highest level) alert.</a:t>
            </a:r>
          </a:p>
          <a:p>
            <a:endParaRPr lang="en-US" sz="1400" dirty="0">
              <a:solidFill>
                <a:srgbClr val="C00000"/>
              </a:solidFill>
            </a:endParaRPr>
          </a:p>
        </p:txBody>
      </p:sp>
      <p:pic>
        <p:nvPicPr>
          <p:cNvPr id="6" name="Picture 5">
            <a:extLst>
              <a:ext uri="{FF2B5EF4-FFF2-40B4-BE49-F238E27FC236}">
                <a16:creationId xmlns:a16="http://schemas.microsoft.com/office/drawing/2014/main" id="{3B41507C-1733-4B2A-94D5-7997FDC7A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52" y="1111623"/>
            <a:ext cx="4053378" cy="5710517"/>
          </a:xfrm>
          <a:prstGeom prst="rect">
            <a:avLst/>
          </a:prstGeom>
          <a:ln>
            <a:solidFill>
              <a:schemeClr val="accent1"/>
            </a:solidFill>
          </a:ln>
        </p:spPr>
      </p:pic>
      <p:pic>
        <p:nvPicPr>
          <p:cNvPr id="10" name="Picture 9">
            <a:extLst>
              <a:ext uri="{FF2B5EF4-FFF2-40B4-BE49-F238E27FC236}">
                <a16:creationId xmlns:a16="http://schemas.microsoft.com/office/drawing/2014/main" id="{E75E2419-CFA3-4FD3-B48A-62C8E410D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430" y="1111622"/>
            <a:ext cx="4417071" cy="5710517"/>
          </a:xfrm>
          <a:prstGeom prst="rect">
            <a:avLst/>
          </a:prstGeom>
          <a:ln>
            <a:solidFill>
              <a:schemeClr val="accent1"/>
            </a:solidFill>
          </a:ln>
        </p:spPr>
      </p:pic>
      <p:sp>
        <p:nvSpPr>
          <p:cNvPr id="11" name="Slide Number Placeholder 10">
            <a:extLst>
              <a:ext uri="{FF2B5EF4-FFF2-40B4-BE49-F238E27FC236}">
                <a16:creationId xmlns:a16="http://schemas.microsoft.com/office/drawing/2014/main" id="{69031DC8-46E1-4FDC-9D6B-C34E68BFDFD7}"/>
              </a:ext>
            </a:extLst>
          </p:cNvPr>
          <p:cNvSpPr>
            <a:spLocks noGrp="1"/>
          </p:cNvSpPr>
          <p:nvPr>
            <p:ph type="sldNum" sz="quarter" idx="12"/>
          </p:nvPr>
        </p:nvSpPr>
        <p:spPr/>
        <p:txBody>
          <a:bodyPr/>
          <a:lstStyle/>
          <a:p>
            <a:fld id="{02F0D5C9-15CD-46DC-9894-39F1EDEE2661}" type="slidenum">
              <a:rPr lang="en-US" smtClean="0"/>
              <a:t>24</a:t>
            </a:fld>
            <a:endParaRPr lang="en-US"/>
          </a:p>
        </p:txBody>
      </p:sp>
    </p:spTree>
    <p:extLst>
      <p:ext uri="{BB962C8B-B14F-4D97-AF65-F5344CB8AC3E}">
        <p14:creationId xmlns:p14="http://schemas.microsoft.com/office/powerpoint/2010/main" val="251096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E90-489F-4D7D-952D-C1D96275C21B}"/>
              </a:ext>
            </a:extLst>
          </p:cNvPr>
          <p:cNvSpPr>
            <a:spLocks noGrp="1"/>
          </p:cNvSpPr>
          <p:nvPr>
            <p:ph type="title"/>
          </p:nvPr>
        </p:nvSpPr>
        <p:spPr>
          <a:xfrm>
            <a:off x="838200" y="365125"/>
            <a:ext cx="10515600" cy="598581"/>
          </a:xfrm>
        </p:spPr>
        <p:txBody>
          <a:bodyPr>
            <a:normAutofit fontScale="90000"/>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6.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20211223081336815.pdf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69</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06/11 – 07/27/2020 from Bryan Caskey regarding ES&amp;S</a:t>
            </a:r>
            <a:endParaRPr lang="en-US" dirty="0"/>
          </a:p>
        </p:txBody>
      </p:sp>
      <p:pic>
        <p:nvPicPr>
          <p:cNvPr id="4" name="Picture 3">
            <a:extLst>
              <a:ext uri="{FF2B5EF4-FFF2-40B4-BE49-F238E27FC236}">
                <a16:creationId xmlns:a16="http://schemas.microsoft.com/office/drawing/2014/main" id="{09D9BFE2-D201-4FA3-9D02-91CC566A5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0" y="1113738"/>
            <a:ext cx="4057204" cy="1189042"/>
          </a:xfrm>
          <a:prstGeom prst="rect">
            <a:avLst/>
          </a:prstGeom>
          <a:ln>
            <a:solidFill>
              <a:schemeClr val="accent1"/>
            </a:solidFill>
          </a:ln>
        </p:spPr>
      </p:pic>
      <p:pic>
        <p:nvPicPr>
          <p:cNvPr id="7" name="Picture 6">
            <a:extLst>
              <a:ext uri="{FF2B5EF4-FFF2-40B4-BE49-F238E27FC236}">
                <a16:creationId xmlns:a16="http://schemas.microsoft.com/office/drawing/2014/main" id="{C7EAA0FF-3AE2-4548-B753-A9A8724A7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191" y="1059949"/>
            <a:ext cx="4232967" cy="5529109"/>
          </a:xfrm>
          <a:prstGeom prst="rect">
            <a:avLst/>
          </a:prstGeom>
          <a:ln>
            <a:solidFill>
              <a:schemeClr val="accent1"/>
            </a:solidFill>
          </a:ln>
        </p:spPr>
      </p:pic>
      <p:sp>
        <p:nvSpPr>
          <p:cNvPr id="11" name="Content Placeholder 7">
            <a:extLst>
              <a:ext uri="{FF2B5EF4-FFF2-40B4-BE49-F238E27FC236}">
                <a16:creationId xmlns:a16="http://schemas.microsoft.com/office/drawing/2014/main" id="{B6F97D00-FB6D-4FAE-9246-755C9801FBDF}"/>
              </a:ext>
            </a:extLst>
          </p:cNvPr>
          <p:cNvSpPr txBox="1">
            <a:spLocks/>
          </p:cNvSpPr>
          <p:nvPr/>
        </p:nvSpPr>
        <p:spPr>
          <a:xfrm>
            <a:off x="84629" y="2302780"/>
            <a:ext cx="4057205" cy="1780487"/>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rgbClr val="C00000"/>
                </a:solidFill>
              </a:rPr>
              <a:t>Above: Page 62:</a:t>
            </a:r>
          </a:p>
          <a:p>
            <a:pPr>
              <a:spcBef>
                <a:spcPts val="300"/>
              </a:spcBef>
            </a:pPr>
            <a:r>
              <a:rPr lang="en-US" sz="1200" dirty="0">
                <a:solidFill>
                  <a:srgbClr val="C00000"/>
                </a:solidFill>
              </a:rPr>
              <a:t>June 12, 2020, ES&amp;S Midwest Data Center is down, again.</a:t>
            </a:r>
          </a:p>
          <a:p>
            <a:pPr>
              <a:spcBef>
                <a:spcPts val="300"/>
              </a:spcBef>
            </a:pPr>
            <a:r>
              <a:rPr lang="en-US" sz="1200" dirty="0">
                <a:solidFill>
                  <a:srgbClr val="C00000"/>
                </a:solidFill>
              </a:rPr>
              <a:t>In file: 20211223081439003, pages 11-17, </a:t>
            </a:r>
            <a:r>
              <a:rPr lang="en-US" sz="1200" b="1" u="sng" dirty="0">
                <a:solidFill>
                  <a:srgbClr val="C00000"/>
                </a:solidFill>
              </a:rPr>
              <a:t>see below</a:t>
            </a:r>
            <a:r>
              <a:rPr lang="en-US" sz="1200" dirty="0">
                <a:solidFill>
                  <a:srgbClr val="C00000"/>
                </a:solidFill>
              </a:rPr>
              <a:t>, more details were provided. </a:t>
            </a:r>
          </a:p>
          <a:p>
            <a:pPr>
              <a:spcBef>
                <a:spcPts val="300"/>
              </a:spcBef>
            </a:pPr>
            <a:r>
              <a:rPr lang="en-US" sz="1200" dirty="0">
                <a:solidFill>
                  <a:srgbClr val="C00000"/>
                </a:solidFill>
              </a:rPr>
              <a:t>Multiple Counties Reporting &amp; No root cause.</a:t>
            </a:r>
          </a:p>
          <a:p>
            <a:pPr>
              <a:spcBef>
                <a:spcPts val="300"/>
              </a:spcBef>
            </a:pPr>
            <a:r>
              <a:rPr lang="en-US" sz="1200" dirty="0">
                <a:solidFill>
                  <a:srgbClr val="C00000"/>
                </a:solidFill>
              </a:rPr>
              <a:t>Blamed </a:t>
            </a:r>
            <a:r>
              <a:rPr lang="en-US" sz="1200" dirty="0" err="1">
                <a:solidFill>
                  <a:srgbClr val="C00000"/>
                </a:solidFill>
              </a:rPr>
              <a:t>Tierpoint</a:t>
            </a:r>
            <a:r>
              <a:rPr lang="en-US" sz="1200" dirty="0">
                <a:solidFill>
                  <a:srgbClr val="C00000"/>
                </a:solidFill>
              </a:rPr>
              <a:t> (the location that hosts our (</a:t>
            </a:r>
            <a:r>
              <a:rPr lang="en-US" sz="1200" dirty="0" err="1">
                <a:solidFill>
                  <a:srgbClr val="C00000"/>
                </a:solidFill>
              </a:rPr>
              <a:t>ks</a:t>
            </a:r>
            <a:r>
              <a:rPr lang="en-US" sz="1200" dirty="0">
                <a:solidFill>
                  <a:srgbClr val="C00000"/>
                </a:solidFill>
              </a:rPr>
              <a:t>) servers.  </a:t>
            </a:r>
          </a:p>
          <a:p>
            <a:pPr>
              <a:spcBef>
                <a:spcPts val="300"/>
              </a:spcBef>
            </a:pPr>
            <a:r>
              <a:rPr lang="en-US" sz="1200" dirty="0">
                <a:solidFill>
                  <a:srgbClr val="C00000"/>
                </a:solidFill>
              </a:rPr>
              <a:t>Jeb Cameron of ES&amp;S explained that the lack of network connectivity was an issue of the service provider (</a:t>
            </a:r>
            <a:r>
              <a:rPr lang="en-US" sz="1200" dirty="0" err="1">
                <a:solidFill>
                  <a:srgbClr val="C00000"/>
                </a:solidFill>
              </a:rPr>
              <a:t>Tierpoint</a:t>
            </a:r>
            <a:r>
              <a:rPr lang="en-US" sz="1200" dirty="0">
                <a:solidFill>
                  <a:srgbClr val="C00000"/>
                </a:solidFill>
              </a:rPr>
              <a:t>).</a:t>
            </a:r>
          </a:p>
        </p:txBody>
      </p:sp>
      <p:pic>
        <p:nvPicPr>
          <p:cNvPr id="12" name="Picture 11">
            <a:extLst>
              <a:ext uri="{FF2B5EF4-FFF2-40B4-BE49-F238E27FC236}">
                <a16:creationId xmlns:a16="http://schemas.microsoft.com/office/drawing/2014/main" id="{328BC84E-36A1-44B1-B895-CE24E48B6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30" y="4083267"/>
            <a:ext cx="3982382" cy="2559580"/>
          </a:xfrm>
          <a:prstGeom prst="rect">
            <a:avLst/>
          </a:prstGeom>
          <a:ln>
            <a:solidFill>
              <a:schemeClr val="accent1"/>
            </a:solidFill>
          </a:ln>
        </p:spPr>
      </p:pic>
      <p:pic>
        <p:nvPicPr>
          <p:cNvPr id="14" name="Picture 13">
            <a:extLst>
              <a:ext uri="{FF2B5EF4-FFF2-40B4-BE49-F238E27FC236}">
                <a16:creationId xmlns:a16="http://schemas.microsoft.com/office/drawing/2014/main" id="{EDFB9FD8-C1BA-4E97-A60F-61E34AE96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620" y="5338134"/>
            <a:ext cx="4447474" cy="1358501"/>
          </a:xfrm>
          <a:prstGeom prst="rect">
            <a:avLst/>
          </a:prstGeom>
          <a:ln>
            <a:solidFill>
              <a:schemeClr val="accent1"/>
            </a:solidFill>
          </a:ln>
        </p:spPr>
      </p:pic>
      <p:sp>
        <p:nvSpPr>
          <p:cNvPr id="8" name="Content Placeholder 7">
            <a:extLst>
              <a:ext uri="{FF2B5EF4-FFF2-40B4-BE49-F238E27FC236}">
                <a16:creationId xmlns:a16="http://schemas.microsoft.com/office/drawing/2014/main" id="{AB0BEBDA-7A73-4C7C-9F2B-4B1399664D1A}"/>
              </a:ext>
            </a:extLst>
          </p:cNvPr>
          <p:cNvSpPr txBox="1">
            <a:spLocks/>
          </p:cNvSpPr>
          <p:nvPr/>
        </p:nvSpPr>
        <p:spPr>
          <a:xfrm>
            <a:off x="4764741" y="1059949"/>
            <a:ext cx="2884450" cy="2350387"/>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Right: Pages 60:</a:t>
            </a:r>
          </a:p>
          <a:p>
            <a:r>
              <a:rPr lang="en-US" sz="1400" dirty="0">
                <a:solidFill>
                  <a:srgbClr val="C00000"/>
                </a:solidFill>
              </a:rPr>
              <a:t>ES&amp;S – Undetected activity by an employee in ELVIS when using her Token.</a:t>
            </a:r>
          </a:p>
          <a:p>
            <a:r>
              <a:rPr lang="en-US" sz="1400" dirty="0">
                <a:solidFill>
                  <a:srgbClr val="C00000"/>
                </a:solidFill>
              </a:rPr>
              <a:t>No remedy or additional conclusion provided.</a:t>
            </a:r>
          </a:p>
          <a:p>
            <a:r>
              <a:rPr lang="en-US" sz="1400" dirty="0">
                <a:solidFill>
                  <a:srgbClr val="C00000"/>
                </a:solidFill>
              </a:rPr>
              <a:t>Could mean other outsiders could enter undetected as well…?</a:t>
            </a:r>
          </a:p>
          <a:p>
            <a:endParaRPr lang="en-US" sz="1400" dirty="0">
              <a:solidFill>
                <a:srgbClr val="C00000"/>
              </a:solidFill>
            </a:endParaRPr>
          </a:p>
        </p:txBody>
      </p:sp>
      <p:sp>
        <p:nvSpPr>
          <p:cNvPr id="16" name="Slide Number Placeholder 15">
            <a:extLst>
              <a:ext uri="{FF2B5EF4-FFF2-40B4-BE49-F238E27FC236}">
                <a16:creationId xmlns:a16="http://schemas.microsoft.com/office/drawing/2014/main" id="{AC3D8825-9591-4C8D-8F59-7AC417F291E9}"/>
              </a:ext>
            </a:extLst>
          </p:cNvPr>
          <p:cNvSpPr>
            <a:spLocks noGrp="1"/>
          </p:cNvSpPr>
          <p:nvPr>
            <p:ph type="sldNum" sz="quarter" idx="12"/>
          </p:nvPr>
        </p:nvSpPr>
        <p:spPr/>
        <p:txBody>
          <a:bodyPr/>
          <a:lstStyle/>
          <a:p>
            <a:fld id="{02F0D5C9-15CD-46DC-9894-39F1EDEE2661}" type="slidenum">
              <a:rPr lang="en-US" smtClean="0"/>
              <a:t>25</a:t>
            </a:fld>
            <a:endParaRPr lang="en-US"/>
          </a:p>
        </p:txBody>
      </p:sp>
    </p:spTree>
    <p:extLst>
      <p:ext uri="{BB962C8B-B14F-4D97-AF65-F5344CB8AC3E}">
        <p14:creationId xmlns:p14="http://schemas.microsoft.com/office/powerpoint/2010/main" val="70356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E90-489F-4D7D-952D-C1D96275C21B}"/>
              </a:ext>
            </a:extLst>
          </p:cNvPr>
          <p:cNvSpPr>
            <a:spLocks noGrp="1"/>
          </p:cNvSpPr>
          <p:nvPr>
            <p:ph type="title"/>
          </p:nvPr>
        </p:nvSpPr>
        <p:spPr>
          <a:xfrm>
            <a:off x="838200" y="365125"/>
            <a:ext cx="10515600" cy="598581"/>
          </a:xfrm>
        </p:spPr>
        <p:txBody>
          <a:bodyPr>
            <a:normAutofit fontScale="90000"/>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6.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20211223081336815.pdf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69</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06/11 – 07/27/2020 from Bryan Caskey regarding ES&amp;S</a:t>
            </a:r>
            <a:endParaRPr lang="en-US" dirty="0"/>
          </a:p>
        </p:txBody>
      </p:sp>
      <p:sp>
        <p:nvSpPr>
          <p:cNvPr id="8" name="Content Placeholder 7">
            <a:extLst>
              <a:ext uri="{FF2B5EF4-FFF2-40B4-BE49-F238E27FC236}">
                <a16:creationId xmlns:a16="http://schemas.microsoft.com/office/drawing/2014/main" id="{AB0BEBDA-7A73-4C7C-9F2B-4B1399664D1A}"/>
              </a:ext>
            </a:extLst>
          </p:cNvPr>
          <p:cNvSpPr txBox="1">
            <a:spLocks/>
          </p:cNvSpPr>
          <p:nvPr/>
        </p:nvSpPr>
        <p:spPr>
          <a:xfrm>
            <a:off x="4151802" y="4331905"/>
            <a:ext cx="3292620" cy="2156488"/>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Right: Pages 37:</a:t>
            </a:r>
          </a:p>
          <a:p>
            <a:r>
              <a:rPr lang="en-US" sz="1400" dirty="0">
                <a:solidFill>
                  <a:srgbClr val="C00000"/>
                </a:solidFill>
              </a:rPr>
              <a:t>ES&amp;S – Undetected activity by an external employee in ELVIS.</a:t>
            </a:r>
          </a:p>
          <a:p>
            <a:r>
              <a:rPr lang="en-US" sz="1400" dirty="0">
                <a:solidFill>
                  <a:srgbClr val="C00000"/>
                </a:solidFill>
              </a:rPr>
              <a:t>No remedy or additional conclusion provided.</a:t>
            </a:r>
          </a:p>
          <a:p>
            <a:r>
              <a:rPr lang="en-US" sz="1400" dirty="0">
                <a:solidFill>
                  <a:srgbClr val="C00000"/>
                </a:solidFill>
              </a:rPr>
              <a:t>Could mean other outsiders could enter undetected as well…?</a:t>
            </a:r>
          </a:p>
          <a:p>
            <a:endParaRPr lang="en-US" sz="1400" dirty="0">
              <a:solidFill>
                <a:srgbClr val="C00000"/>
              </a:solidFill>
            </a:endParaRPr>
          </a:p>
        </p:txBody>
      </p:sp>
      <p:sp>
        <p:nvSpPr>
          <p:cNvPr id="11" name="Content Placeholder 7">
            <a:extLst>
              <a:ext uri="{FF2B5EF4-FFF2-40B4-BE49-F238E27FC236}">
                <a16:creationId xmlns:a16="http://schemas.microsoft.com/office/drawing/2014/main" id="{B6F97D00-FB6D-4FAE-9246-755C9801FBDF}"/>
              </a:ext>
            </a:extLst>
          </p:cNvPr>
          <p:cNvSpPr txBox="1">
            <a:spLocks/>
          </p:cNvSpPr>
          <p:nvPr/>
        </p:nvSpPr>
        <p:spPr>
          <a:xfrm>
            <a:off x="4151802" y="1022730"/>
            <a:ext cx="3292620" cy="3060325"/>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Left: Page 47:</a:t>
            </a:r>
          </a:p>
          <a:p>
            <a:r>
              <a:rPr lang="en-US" sz="1400" dirty="0">
                <a:solidFill>
                  <a:srgbClr val="C00000"/>
                </a:solidFill>
              </a:rPr>
              <a:t>June 22, 2020, </a:t>
            </a:r>
          </a:p>
          <a:p>
            <a:r>
              <a:rPr lang="en-US" sz="1400" dirty="0">
                <a:solidFill>
                  <a:srgbClr val="C00000"/>
                </a:solidFill>
              </a:rPr>
              <a:t>Bryan Caskey, Dir. Of Elections, asks for a phone call with Victor Williams, Sr. Vice Pres-Product Development of ES&amp;S </a:t>
            </a:r>
          </a:p>
          <a:p>
            <a:r>
              <a:rPr lang="en-US" sz="1400" dirty="0">
                <a:solidFill>
                  <a:srgbClr val="C00000"/>
                </a:solidFill>
              </a:rPr>
              <a:t>Due to apparent security concerns with ELVIS.</a:t>
            </a:r>
          </a:p>
          <a:p>
            <a:r>
              <a:rPr lang="en-US" sz="1400" dirty="0">
                <a:solidFill>
                  <a:srgbClr val="C00000"/>
                </a:solidFill>
              </a:rPr>
              <a:t>No further context provided.   Phone calls are an easy way to avoid KORA detection.</a:t>
            </a:r>
          </a:p>
          <a:p>
            <a:endParaRPr lang="en-US" sz="1400" dirty="0">
              <a:solidFill>
                <a:srgbClr val="C00000"/>
              </a:solidFill>
            </a:endParaRPr>
          </a:p>
        </p:txBody>
      </p:sp>
      <p:pic>
        <p:nvPicPr>
          <p:cNvPr id="5" name="Picture 4">
            <a:extLst>
              <a:ext uri="{FF2B5EF4-FFF2-40B4-BE49-F238E27FC236}">
                <a16:creationId xmlns:a16="http://schemas.microsoft.com/office/drawing/2014/main" id="{4ABC6360-3843-446B-9E24-DB6798B83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0" y="1013012"/>
            <a:ext cx="4108992" cy="5778782"/>
          </a:xfrm>
          <a:prstGeom prst="rect">
            <a:avLst/>
          </a:prstGeom>
          <a:ln>
            <a:solidFill>
              <a:schemeClr val="accent1"/>
            </a:solidFill>
          </a:ln>
        </p:spPr>
      </p:pic>
      <p:pic>
        <p:nvPicPr>
          <p:cNvPr id="9" name="Picture 8">
            <a:extLst>
              <a:ext uri="{FF2B5EF4-FFF2-40B4-BE49-F238E27FC236}">
                <a16:creationId xmlns:a16="http://schemas.microsoft.com/office/drawing/2014/main" id="{736FB74E-6FCB-49C4-A692-13ABAA3DF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423" y="1022730"/>
            <a:ext cx="4489350" cy="5835270"/>
          </a:xfrm>
          <a:prstGeom prst="rect">
            <a:avLst/>
          </a:prstGeom>
          <a:ln>
            <a:solidFill>
              <a:schemeClr val="accent1"/>
            </a:solidFill>
          </a:ln>
        </p:spPr>
      </p:pic>
      <p:sp>
        <p:nvSpPr>
          <p:cNvPr id="10" name="Slide Number Placeholder 9">
            <a:extLst>
              <a:ext uri="{FF2B5EF4-FFF2-40B4-BE49-F238E27FC236}">
                <a16:creationId xmlns:a16="http://schemas.microsoft.com/office/drawing/2014/main" id="{A1CCCB8E-4923-4888-839A-9D135EAC2A29}"/>
              </a:ext>
            </a:extLst>
          </p:cNvPr>
          <p:cNvSpPr>
            <a:spLocks noGrp="1"/>
          </p:cNvSpPr>
          <p:nvPr>
            <p:ph type="sldNum" sz="quarter" idx="12"/>
          </p:nvPr>
        </p:nvSpPr>
        <p:spPr/>
        <p:txBody>
          <a:bodyPr/>
          <a:lstStyle/>
          <a:p>
            <a:fld id="{02F0D5C9-15CD-46DC-9894-39F1EDEE2661}" type="slidenum">
              <a:rPr lang="en-US" smtClean="0"/>
              <a:t>26</a:t>
            </a:fld>
            <a:endParaRPr lang="en-US"/>
          </a:p>
        </p:txBody>
      </p:sp>
    </p:spTree>
    <p:extLst>
      <p:ext uri="{BB962C8B-B14F-4D97-AF65-F5344CB8AC3E}">
        <p14:creationId xmlns:p14="http://schemas.microsoft.com/office/powerpoint/2010/main" val="810216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E90-489F-4D7D-952D-C1D96275C21B}"/>
              </a:ext>
            </a:extLst>
          </p:cNvPr>
          <p:cNvSpPr>
            <a:spLocks noGrp="1"/>
          </p:cNvSpPr>
          <p:nvPr>
            <p:ph type="title"/>
          </p:nvPr>
        </p:nvSpPr>
        <p:spPr>
          <a:xfrm>
            <a:off x="838200" y="365125"/>
            <a:ext cx="10515600" cy="598581"/>
          </a:xfrm>
        </p:spPr>
        <p:txBody>
          <a:bodyPr>
            <a:normAutofit fontScale="90000"/>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6.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20211223081336815.pdf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69</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06/11 – 07/27/2020 from Bryan Caskey regarding ES&amp;S</a:t>
            </a:r>
            <a:endParaRPr lang="en-US" dirty="0"/>
          </a:p>
        </p:txBody>
      </p:sp>
      <p:sp>
        <p:nvSpPr>
          <p:cNvPr id="11" name="Content Placeholder 7">
            <a:extLst>
              <a:ext uri="{FF2B5EF4-FFF2-40B4-BE49-F238E27FC236}">
                <a16:creationId xmlns:a16="http://schemas.microsoft.com/office/drawing/2014/main" id="{B6F97D00-FB6D-4FAE-9246-755C9801FBDF}"/>
              </a:ext>
            </a:extLst>
          </p:cNvPr>
          <p:cNvSpPr txBox="1">
            <a:spLocks/>
          </p:cNvSpPr>
          <p:nvPr/>
        </p:nvSpPr>
        <p:spPr>
          <a:xfrm>
            <a:off x="8441877" y="1146620"/>
            <a:ext cx="3292620" cy="4092402"/>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Left: Page 37, 38, :</a:t>
            </a:r>
          </a:p>
          <a:p>
            <a:r>
              <a:rPr lang="en-US" sz="1400" dirty="0">
                <a:solidFill>
                  <a:srgbClr val="C00000"/>
                </a:solidFill>
              </a:rPr>
              <a:t>June 4, 2020, </a:t>
            </a:r>
          </a:p>
          <a:p>
            <a:r>
              <a:rPr lang="en-US" sz="1400" dirty="0">
                <a:solidFill>
                  <a:srgbClr val="C00000"/>
                </a:solidFill>
              </a:rPr>
              <a:t>Muhammed Zahid </a:t>
            </a:r>
            <a:r>
              <a:rPr lang="en-US" sz="1400" dirty="0" err="1">
                <a:solidFill>
                  <a:srgbClr val="C00000"/>
                </a:solidFill>
              </a:rPr>
              <a:t>Ayar</a:t>
            </a:r>
            <a:r>
              <a:rPr lang="en-US" sz="1400" dirty="0">
                <a:solidFill>
                  <a:srgbClr val="C00000"/>
                </a:solidFill>
              </a:rPr>
              <a:t>, Sr. Security Operations Analyst of CIS, MS-ISAC &amp; EI-ISAC informed </a:t>
            </a:r>
          </a:p>
          <a:p>
            <a:r>
              <a:rPr lang="en-US" sz="1400" dirty="0">
                <a:solidFill>
                  <a:srgbClr val="C00000"/>
                </a:solidFill>
              </a:rPr>
              <a:t>Bryan Caskey, Dir. Of Elections and Victor Williams, Sr. Vice Pres-Product Development of ES&amp;S </a:t>
            </a:r>
          </a:p>
          <a:p>
            <a:r>
              <a:rPr lang="en-US" sz="1400" dirty="0">
                <a:solidFill>
                  <a:srgbClr val="C00000"/>
                </a:solidFill>
              </a:rPr>
              <a:t>Of a potential unauthorized OUTBOUND activity.</a:t>
            </a:r>
          </a:p>
          <a:p>
            <a:r>
              <a:rPr lang="en-US" sz="1400" dirty="0">
                <a:solidFill>
                  <a:srgbClr val="C00000"/>
                </a:solidFill>
              </a:rPr>
              <a:t>Victor of ES&amp;S responds say that this is legitimate traffic from internal monitoring systems.</a:t>
            </a:r>
          </a:p>
          <a:p>
            <a:r>
              <a:rPr lang="en-US" sz="1400" dirty="0">
                <a:solidFill>
                  <a:srgbClr val="C00000"/>
                </a:solidFill>
              </a:rPr>
              <a:t>Seems to me that this is the Fox guarding the hen house.</a:t>
            </a:r>
          </a:p>
          <a:p>
            <a:endParaRPr lang="en-US" sz="1400" dirty="0">
              <a:solidFill>
                <a:srgbClr val="C00000"/>
              </a:solidFill>
            </a:endParaRPr>
          </a:p>
        </p:txBody>
      </p:sp>
      <p:pic>
        <p:nvPicPr>
          <p:cNvPr id="9" name="Picture 8">
            <a:extLst>
              <a:ext uri="{FF2B5EF4-FFF2-40B4-BE49-F238E27FC236}">
                <a16:creationId xmlns:a16="http://schemas.microsoft.com/office/drawing/2014/main" id="{736FB74E-6FCB-49C4-A692-13ABAA3DF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7" y="1162125"/>
            <a:ext cx="4299342" cy="5588297"/>
          </a:xfrm>
          <a:prstGeom prst="rect">
            <a:avLst/>
          </a:prstGeom>
          <a:ln>
            <a:solidFill>
              <a:schemeClr val="accent1"/>
            </a:solidFill>
          </a:ln>
        </p:spPr>
      </p:pic>
      <p:pic>
        <p:nvPicPr>
          <p:cNvPr id="4" name="Picture 3">
            <a:extLst>
              <a:ext uri="{FF2B5EF4-FFF2-40B4-BE49-F238E27FC236}">
                <a16:creationId xmlns:a16="http://schemas.microsoft.com/office/drawing/2014/main" id="{A1E31EF6-A129-4CB3-B0F8-331EA1AF7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706" y="1146620"/>
            <a:ext cx="4049171" cy="5711380"/>
          </a:xfrm>
          <a:prstGeom prst="rect">
            <a:avLst/>
          </a:prstGeom>
          <a:ln>
            <a:solidFill>
              <a:schemeClr val="accent1"/>
            </a:solidFill>
          </a:ln>
        </p:spPr>
      </p:pic>
      <p:pic>
        <p:nvPicPr>
          <p:cNvPr id="7" name="Picture 6">
            <a:extLst>
              <a:ext uri="{FF2B5EF4-FFF2-40B4-BE49-F238E27FC236}">
                <a16:creationId xmlns:a16="http://schemas.microsoft.com/office/drawing/2014/main" id="{0319138F-3602-47E2-B82D-D91793CFC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1877" y="5955971"/>
            <a:ext cx="3688136" cy="902029"/>
          </a:xfrm>
          <a:prstGeom prst="rect">
            <a:avLst/>
          </a:prstGeom>
          <a:ln>
            <a:solidFill>
              <a:schemeClr val="accent1"/>
            </a:solidFill>
          </a:ln>
        </p:spPr>
      </p:pic>
      <p:sp>
        <p:nvSpPr>
          <p:cNvPr id="10" name="Arrow: Right 9">
            <a:extLst>
              <a:ext uri="{FF2B5EF4-FFF2-40B4-BE49-F238E27FC236}">
                <a16:creationId xmlns:a16="http://schemas.microsoft.com/office/drawing/2014/main" id="{C7A4C45B-8A97-4BB3-B381-E84C341B09F6}"/>
              </a:ext>
            </a:extLst>
          </p:cNvPr>
          <p:cNvSpPr/>
          <p:nvPr/>
        </p:nvSpPr>
        <p:spPr>
          <a:xfrm>
            <a:off x="8001000" y="6615953"/>
            <a:ext cx="340659" cy="134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694667E9-D18C-497F-9E67-A73739BAA6C2}"/>
              </a:ext>
            </a:extLst>
          </p:cNvPr>
          <p:cNvSpPr/>
          <p:nvPr/>
        </p:nvSpPr>
        <p:spPr>
          <a:xfrm>
            <a:off x="10979523" y="4508285"/>
            <a:ext cx="748553" cy="7261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08200D17-9AA5-45D1-8353-54592F0D316B}"/>
              </a:ext>
            </a:extLst>
          </p:cNvPr>
          <p:cNvSpPr>
            <a:spLocks noGrp="1"/>
          </p:cNvSpPr>
          <p:nvPr>
            <p:ph type="sldNum" sz="quarter" idx="12"/>
          </p:nvPr>
        </p:nvSpPr>
        <p:spPr/>
        <p:txBody>
          <a:bodyPr/>
          <a:lstStyle/>
          <a:p>
            <a:fld id="{02F0D5C9-15CD-46DC-9894-39F1EDEE2661}" type="slidenum">
              <a:rPr lang="en-US" smtClean="0"/>
              <a:t>27</a:t>
            </a:fld>
            <a:endParaRPr lang="en-US"/>
          </a:p>
        </p:txBody>
      </p:sp>
    </p:spTree>
    <p:extLst>
      <p:ext uri="{BB962C8B-B14F-4D97-AF65-F5344CB8AC3E}">
        <p14:creationId xmlns:p14="http://schemas.microsoft.com/office/powerpoint/2010/main" val="265243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E90-489F-4D7D-952D-C1D96275C21B}"/>
              </a:ext>
            </a:extLst>
          </p:cNvPr>
          <p:cNvSpPr>
            <a:spLocks noGrp="1"/>
          </p:cNvSpPr>
          <p:nvPr>
            <p:ph type="title"/>
          </p:nvPr>
        </p:nvSpPr>
        <p:spPr>
          <a:xfrm>
            <a:off x="838200" y="365125"/>
            <a:ext cx="10515600" cy="598581"/>
          </a:xfrm>
        </p:spPr>
        <p:txBody>
          <a:bodyPr>
            <a:normAutofit fontScale="90000"/>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6.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20211223081336815.pdf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69</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06/11 – 07/27/2020 from Bryan Caskey regarding ES&amp;S</a:t>
            </a:r>
            <a:endParaRPr lang="en-US" dirty="0"/>
          </a:p>
        </p:txBody>
      </p:sp>
      <p:sp>
        <p:nvSpPr>
          <p:cNvPr id="11" name="Content Placeholder 7">
            <a:extLst>
              <a:ext uri="{FF2B5EF4-FFF2-40B4-BE49-F238E27FC236}">
                <a16:creationId xmlns:a16="http://schemas.microsoft.com/office/drawing/2014/main" id="{B6F97D00-FB6D-4FAE-9246-755C9801FBDF}"/>
              </a:ext>
            </a:extLst>
          </p:cNvPr>
          <p:cNvSpPr txBox="1">
            <a:spLocks/>
          </p:cNvSpPr>
          <p:nvPr/>
        </p:nvSpPr>
        <p:spPr>
          <a:xfrm>
            <a:off x="6313430" y="1540863"/>
            <a:ext cx="3292620" cy="2800767"/>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Left: Page 69</a:t>
            </a:r>
          </a:p>
          <a:p>
            <a:r>
              <a:rPr lang="en-US" sz="1400" dirty="0">
                <a:solidFill>
                  <a:srgbClr val="C00000"/>
                </a:solidFill>
              </a:rPr>
              <a:t>June 16, 2020, </a:t>
            </a:r>
          </a:p>
          <a:p>
            <a:r>
              <a:rPr lang="en-US" sz="1400" dirty="0">
                <a:solidFill>
                  <a:srgbClr val="C00000"/>
                </a:solidFill>
              </a:rPr>
              <a:t>Mark </a:t>
            </a:r>
            <a:r>
              <a:rPr lang="en-US" sz="1400" dirty="0" err="1">
                <a:solidFill>
                  <a:srgbClr val="C00000"/>
                </a:solidFill>
              </a:rPr>
              <a:t>Manganaro</a:t>
            </a:r>
            <a:r>
              <a:rPr lang="en-US" sz="1400" dirty="0">
                <a:solidFill>
                  <a:srgbClr val="C00000"/>
                </a:solidFill>
              </a:rPr>
              <a:t>, State Certification Manager of ES&amp;S</a:t>
            </a:r>
          </a:p>
          <a:p>
            <a:r>
              <a:rPr lang="en-US" sz="1400" dirty="0">
                <a:solidFill>
                  <a:srgbClr val="C00000"/>
                </a:solidFill>
              </a:rPr>
              <a:t>Sent a notice to Bryan Caskey, KS Election Director</a:t>
            </a:r>
          </a:p>
          <a:p>
            <a:r>
              <a:rPr lang="en-US" sz="1400" dirty="0">
                <a:solidFill>
                  <a:srgbClr val="C00000"/>
                </a:solidFill>
              </a:rPr>
              <a:t>To inform him that ES&amp;S </a:t>
            </a:r>
            <a:r>
              <a:rPr lang="en-US" sz="1400" u="sng" dirty="0">
                <a:solidFill>
                  <a:srgbClr val="C00000"/>
                </a:solidFill>
              </a:rPr>
              <a:t>will not </a:t>
            </a:r>
            <a:r>
              <a:rPr lang="en-US" sz="1400" dirty="0">
                <a:solidFill>
                  <a:srgbClr val="C00000"/>
                </a:solidFill>
              </a:rPr>
              <a:t>certify the </a:t>
            </a:r>
            <a:r>
              <a:rPr lang="en-US" sz="1400" dirty="0" err="1">
                <a:solidFill>
                  <a:srgbClr val="C00000"/>
                </a:solidFill>
              </a:rPr>
              <a:t>ExpressVote</a:t>
            </a:r>
            <a:r>
              <a:rPr lang="en-US" sz="1400" dirty="0">
                <a:solidFill>
                  <a:srgbClr val="C00000"/>
                </a:solidFill>
              </a:rPr>
              <a:t> Software, </a:t>
            </a:r>
            <a:r>
              <a:rPr lang="en-US" sz="1400" dirty="0" err="1">
                <a:solidFill>
                  <a:srgbClr val="C00000"/>
                </a:solidFill>
              </a:rPr>
              <a:t>Vers</a:t>
            </a:r>
            <a:r>
              <a:rPr lang="en-US" sz="1400" dirty="0">
                <a:solidFill>
                  <a:srgbClr val="C00000"/>
                </a:solidFill>
              </a:rPr>
              <a:t>. 6.0.4.3</a:t>
            </a:r>
          </a:p>
          <a:p>
            <a:pPr marL="0" indent="0">
              <a:buNone/>
            </a:pPr>
            <a:endParaRPr lang="en-US" sz="1400" dirty="0">
              <a:solidFill>
                <a:srgbClr val="C00000"/>
              </a:solidFill>
            </a:endParaRPr>
          </a:p>
          <a:p>
            <a:endParaRPr lang="en-US" sz="1400" dirty="0">
              <a:solidFill>
                <a:srgbClr val="C00000"/>
              </a:solidFill>
            </a:endParaRPr>
          </a:p>
        </p:txBody>
      </p:sp>
      <p:sp>
        <p:nvSpPr>
          <p:cNvPr id="12" name="Star: 5 Points 11">
            <a:extLst>
              <a:ext uri="{FF2B5EF4-FFF2-40B4-BE49-F238E27FC236}">
                <a16:creationId xmlns:a16="http://schemas.microsoft.com/office/drawing/2014/main" id="{694667E9-D18C-497F-9E67-A73739BAA6C2}"/>
              </a:ext>
            </a:extLst>
          </p:cNvPr>
          <p:cNvSpPr/>
          <p:nvPr/>
        </p:nvSpPr>
        <p:spPr>
          <a:xfrm>
            <a:off x="9316570" y="3356321"/>
            <a:ext cx="748553" cy="7261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D30A5D-5682-48ED-98DF-F87DAAFA1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22" y="1428804"/>
            <a:ext cx="5662389" cy="4187584"/>
          </a:xfrm>
          <a:prstGeom prst="rect">
            <a:avLst/>
          </a:prstGeom>
          <a:ln>
            <a:solidFill>
              <a:schemeClr val="accent1"/>
            </a:solidFill>
          </a:ln>
        </p:spPr>
      </p:pic>
      <p:sp>
        <p:nvSpPr>
          <p:cNvPr id="8" name="Slide Number Placeholder 7">
            <a:extLst>
              <a:ext uri="{FF2B5EF4-FFF2-40B4-BE49-F238E27FC236}">
                <a16:creationId xmlns:a16="http://schemas.microsoft.com/office/drawing/2014/main" id="{D61DF707-8901-48D2-9C0A-0C2A53219FC0}"/>
              </a:ext>
            </a:extLst>
          </p:cNvPr>
          <p:cNvSpPr>
            <a:spLocks noGrp="1"/>
          </p:cNvSpPr>
          <p:nvPr>
            <p:ph type="sldNum" sz="quarter" idx="12"/>
          </p:nvPr>
        </p:nvSpPr>
        <p:spPr/>
        <p:txBody>
          <a:bodyPr/>
          <a:lstStyle/>
          <a:p>
            <a:fld id="{02F0D5C9-15CD-46DC-9894-39F1EDEE2661}" type="slidenum">
              <a:rPr lang="en-US" smtClean="0"/>
              <a:t>28</a:t>
            </a:fld>
            <a:endParaRPr lang="en-US"/>
          </a:p>
        </p:txBody>
      </p:sp>
    </p:spTree>
    <p:extLst>
      <p:ext uri="{BB962C8B-B14F-4D97-AF65-F5344CB8AC3E}">
        <p14:creationId xmlns:p14="http://schemas.microsoft.com/office/powerpoint/2010/main" val="176048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4B1D-10AB-41A7-8A94-8CFF476CAF9F}"/>
              </a:ext>
            </a:extLst>
          </p:cNvPr>
          <p:cNvSpPr>
            <a:spLocks noGrp="1"/>
          </p:cNvSpPr>
          <p:nvPr>
            <p:ph type="title"/>
          </p:nvPr>
        </p:nvSpPr>
        <p:spPr>
          <a:xfrm>
            <a:off x="838200" y="436592"/>
            <a:ext cx="10515600" cy="488890"/>
          </a:xfrm>
        </p:spPr>
        <p:txBody>
          <a:bodyPr anchor="t">
            <a:noAutofit/>
          </a:bodyPr>
          <a:lstStyle/>
          <a:p>
            <a:r>
              <a:rPr lang="fr-FR" sz="2400" b="1" dirty="0"/>
              <a:t>7. </a:t>
            </a:r>
            <a:r>
              <a:rPr lang="fr-FR" sz="2400" b="1" dirty="0">
                <a:solidFill>
                  <a:schemeClr val="accent1"/>
                </a:solidFill>
              </a:rPr>
              <a:t>KORA File: 20211223081439003.pdf, 79 pages, 05/8 - 06/16/2020, Bryan </a:t>
            </a:r>
            <a:r>
              <a:rPr lang="fr-FR" sz="2400" b="1" dirty="0" err="1">
                <a:solidFill>
                  <a:schemeClr val="accent1"/>
                </a:solidFill>
              </a:rPr>
              <a:t>Caskey</a:t>
            </a:r>
            <a:br>
              <a:rPr lang="fr-FR" sz="2400" dirty="0">
                <a:solidFill>
                  <a:schemeClr val="accent1"/>
                </a:solidFill>
              </a:rPr>
            </a:br>
            <a:endParaRPr lang="en-US" sz="2400" dirty="0">
              <a:solidFill>
                <a:schemeClr val="accent1"/>
              </a:solidFill>
            </a:endParaRPr>
          </a:p>
        </p:txBody>
      </p:sp>
      <p:pic>
        <p:nvPicPr>
          <p:cNvPr id="5" name="Content Placeholder 4">
            <a:extLst>
              <a:ext uri="{FF2B5EF4-FFF2-40B4-BE49-F238E27FC236}">
                <a16:creationId xmlns:a16="http://schemas.microsoft.com/office/drawing/2014/main" id="{5E6CB6A5-BCC9-4E4B-AA15-753F8552FE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57" y="1253331"/>
            <a:ext cx="4470227" cy="4351338"/>
          </a:xfrm>
          <a:ln>
            <a:solidFill>
              <a:schemeClr val="accent1"/>
            </a:solidFill>
          </a:ln>
        </p:spPr>
      </p:pic>
      <p:sp>
        <p:nvSpPr>
          <p:cNvPr id="6" name="Content Placeholder 7">
            <a:extLst>
              <a:ext uri="{FF2B5EF4-FFF2-40B4-BE49-F238E27FC236}">
                <a16:creationId xmlns:a16="http://schemas.microsoft.com/office/drawing/2014/main" id="{8A127414-4FA2-4350-ADE0-FEC5735B0789}"/>
              </a:ext>
            </a:extLst>
          </p:cNvPr>
          <p:cNvSpPr txBox="1">
            <a:spLocks/>
          </p:cNvSpPr>
          <p:nvPr/>
        </p:nvSpPr>
        <p:spPr>
          <a:xfrm>
            <a:off x="109156" y="5604669"/>
            <a:ext cx="4470227" cy="930511"/>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Above: Page 60:</a:t>
            </a:r>
          </a:p>
          <a:p>
            <a:r>
              <a:rPr lang="en-US" sz="1400" dirty="0">
                <a:solidFill>
                  <a:srgbClr val="C00000"/>
                </a:solidFill>
              </a:rPr>
              <a:t>An major ELIVIS Upgrade occurred on May 9 &amp; 10.</a:t>
            </a:r>
          </a:p>
          <a:p>
            <a:endParaRPr lang="en-US" sz="1400" dirty="0">
              <a:solidFill>
                <a:srgbClr val="C00000"/>
              </a:solidFill>
            </a:endParaRPr>
          </a:p>
        </p:txBody>
      </p:sp>
      <p:pic>
        <p:nvPicPr>
          <p:cNvPr id="8" name="Picture 7">
            <a:extLst>
              <a:ext uri="{FF2B5EF4-FFF2-40B4-BE49-F238E27FC236}">
                <a16:creationId xmlns:a16="http://schemas.microsoft.com/office/drawing/2014/main" id="{E3AC938F-6F68-443C-9CC4-E07EE64F8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383" y="1253331"/>
            <a:ext cx="4396478" cy="3175234"/>
          </a:xfrm>
          <a:prstGeom prst="rect">
            <a:avLst/>
          </a:prstGeom>
          <a:ln>
            <a:solidFill>
              <a:schemeClr val="accent1"/>
            </a:solidFill>
          </a:ln>
        </p:spPr>
      </p:pic>
      <p:sp>
        <p:nvSpPr>
          <p:cNvPr id="9" name="Content Placeholder 7">
            <a:extLst>
              <a:ext uri="{FF2B5EF4-FFF2-40B4-BE49-F238E27FC236}">
                <a16:creationId xmlns:a16="http://schemas.microsoft.com/office/drawing/2014/main" id="{AA1511C9-DDC2-488F-B292-A75279C1CBBB}"/>
              </a:ext>
            </a:extLst>
          </p:cNvPr>
          <p:cNvSpPr txBox="1">
            <a:spLocks/>
          </p:cNvSpPr>
          <p:nvPr/>
        </p:nvSpPr>
        <p:spPr>
          <a:xfrm>
            <a:off x="5003097" y="4445032"/>
            <a:ext cx="5219041" cy="2412968"/>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Above &amp; Right: Page 33 &amp; 34:</a:t>
            </a:r>
          </a:p>
          <a:p>
            <a:r>
              <a:rPr lang="en-US" sz="1400" dirty="0">
                <a:solidFill>
                  <a:srgbClr val="C00000"/>
                </a:solidFill>
              </a:rPr>
              <a:t>ELVIS Issues.</a:t>
            </a:r>
          </a:p>
          <a:p>
            <a:r>
              <a:rPr lang="en-US" sz="1400" dirty="0">
                <a:solidFill>
                  <a:srgbClr val="C00000"/>
                </a:solidFill>
              </a:rPr>
              <a:t>Acknowledgement of bugs in the ELVIS system.</a:t>
            </a:r>
          </a:p>
          <a:p>
            <a:r>
              <a:rPr lang="en-US" sz="1400" dirty="0">
                <a:solidFill>
                  <a:srgbClr val="C00000"/>
                </a:solidFill>
              </a:rPr>
              <a:t>This is exceptionally interesting as it is not apparently tracking the activity of certain users in the system.</a:t>
            </a:r>
          </a:p>
          <a:p>
            <a:r>
              <a:rPr lang="en-US" sz="1400" dirty="0">
                <a:solidFill>
                  <a:srgbClr val="C00000"/>
                </a:solidFill>
              </a:rPr>
              <a:t>ES&amp;S confirmed that they have a “defect”.</a:t>
            </a:r>
          </a:p>
          <a:p>
            <a:endParaRPr lang="en-US" sz="1400" dirty="0">
              <a:solidFill>
                <a:srgbClr val="C00000"/>
              </a:solidFill>
            </a:endParaRPr>
          </a:p>
          <a:p>
            <a:endParaRPr lang="en-US" sz="1400" dirty="0">
              <a:solidFill>
                <a:srgbClr val="C00000"/>
              </a:solidFill>
            </a:endParaRPr>
          </a:p>
        </p:txBody>
      </p:sp>
      <p:pic>
        <p:nvPicPr>
          <p:cNvPr id="13" name="Picture 12">
            <a:extLst>
              <a:ext uri="{FF2B5EF4-FFF2-40B4-BE49-F238E27FC236}">
                <a16:creationId xmlns:a16="http://schemas.microsoft.com/office/drawing/2014/main" id="{7CD6725C-287D-40B0-B8E4-8DA9D300F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0384" y="1116105"/>
            <a:ext cx="3247282" cy="4177553"/>
          </a:xfrm>
          <a:prstGeom prst="rect">
            <a:avLst/>
          </a:prstGeom>
          <a:ln>
            <a:solidFill>
              <a:schemeClr val="accent1"/>
            </a:solidFill>
          </a:ln>
        </p:spPr>
      </p:pic>
      <p:sp>
        <p:nvSpPr>
          <p:cNvPr id="14" name="Slide Number Placeholder 13">
            <a:extLst>
              <a:ext uri="{FF2B5EF4-FFF2-40B4-BE49-F238E27FC236}">
                <a16:creationId xmlns:a16="http://schemas.microsoft.com/office/drawing/2014/main" id="{783A5156-E893-4A4B-8D69-99603B841001}"/>
              </a:ext>
            </a:extLst>
          </p:cNvPr>
          <p:cNvSpPr>
            <a:spLocks noGrp="1"/>
          </p:cNvSpPr>
          <p:nvPr>
            <p:ph type="sldNum" sz="quarter" idx="12"/>
          </p:nvPr>
        </p:nvSpPr>
        <p:spPr/>
        <p:txBody>
          <a:bodyPr/>
          <a:lstStyle/>
          <a:p>
            <a:fld id="{02F0D5C9-15CD-46DC-9894-39F1EDEE2661}" type="slidenum">
              <a:rPr lang="en-US" smtClean="0"/>
              <a:t>29</a:t>
            </a:fld>
            <a:endParaRPr lang="en-US"/>
          </a:p>
        </p:txBody>
      </p:sp>
    </p:spTree>
    <p:extLst>
      <p:ext uri="{BB962C8B-B14F-4D97-AF65-F5344CB8AC3E}">
        <p14:creationId xmlns:p14="http://schemas.microsoft.com/office/powerpoint/2010/main" val="225109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C21-86DA-4B3C-8248-B0DCF035A892}"/>
              </a:ext>
            </a:extLst>
          </p:cNvPr>
          <p:cNvSpPr>
            <a:spLocks noGrp="1"/>
          </p:cNvSpPr>
          <p:nvPr>
            <p:ph type="title"/>
          </p:nvPr>
        </p:nvSpPr>
        <p:spPr>
          <a:xfrm>
            <a:off x="838200" y="218477"/>
            <a:ext cx="10515600" cy="558240"/>
          </a:xfrm>
        </p:spPr>
        <p:txBody>
          <a:bodyPr>
            <a:normAutofit fontScale="90000"/>
          </a:bodyPr>
          <a:lstStyle/>
          <a:p>
            <a:r>
              <a:rPr lang="en-US" dirty="0"/>
              <a:t>Summary of Findings</a:t>
            </a:r>
          </a:p>
        </p:txBody>
      </p:sp>
      <p:sp>
        <p:nvSpPr>
          <p:cNvPr id="3" name="Content Placeholder 2">
            <a:extLst>
              <a:ext uri="{FF2B5EF4-FFF2-40B4-BE49-F238E27FC236}">
                <a16:creationId xmlns:a16="http://schemas.microsoft.com/office/drawing/2014/main" id="{A1FBAB87-C532-4809-BEB1-6C6B82D43FEC}"/>
              </a:ext>
            </a:extLst>
          </p:cNvPr>
          <p:cNvSpPr>
            <a:spLocks noGrp="1"/>
          </p:cNvSpPr>
          <p:nvPr>
            <p:ph idx="1"/>
          </p:nvPr>
        </p:nvSpPr>
        <p:spPr>
          <a:xfrm>
            <a:off x="388189" y="828475"/>
            <a:ext cx="11628408" cy="6029525"/>
          </a:xfrm>
        </p:spPr>
        <p:txBody>
          <a:bodyPr>
            <a:normAutofit fontScale="92500" lnSpcReduction="10000"/>
          </a:bodyPr>
          <a:lstStyle/>
          <a:p>
            <a:pPr marL="233363" indent="-233363">
              <a:spcBef>
                <a:spcPts val="400"/>
              </a:spcBef>
            </a:pPr>
            <a:r>
              <a:rPr lang="en-US" sz="1600" b="1" dirty="0"/>
              <a:t>NOTE:</a:t>
            </a:r>
            <a:r>
              <a:rPr lang="en-US" sz="1600" dirty="0"/>
              <a:t> Because of how the KORA Files are segregated by individuals; the following slides not in chronological order, but are close.. Pay attention to the dates provided. </a:t>
            </a:r>
          </a:p>
          <a:p>
            <a:pPr marL="233363" indent="-233363">
              <a:spcBef>
                <a:spcPts val="400"/>
              </a:spcBef>
            </a:pPr>
            <a:r>
              <a:rPr lang="en-US" sz="1600" dirty="0"/>
              <a:t>Slide 36: Jan. 28 &amp; Feb. 20: Acknowledgement that KS is using </a:t>
            </a:r>
            <a:r>
              <a:rPr lang="en-US" sz="1600" dirty="0" err="1"/>
              <a:t>ExpressVote</a:t>
            </a:r>
            <a:r>
              <a:rPr lang="en-US" sz="1600" dirty="0"/>
              <a:t> Software, </a:t>
            </a:r>
            <a:r>
              <a:rPr lang="en-US" sz="1600" dirty="0" err="1"/>
              <a:t>Vers</a:t>
            </a:r>
            <a:r>
              <a:rPr lang="en-US" sz="1600" dirty="0"/>
              <a:t>. EVS 6040 and requesting to upgrade to </a:t>
            </a:r>
            <a:r>
              <a:rPr lang="en-US" sz="1600" dirty="0" err="1"/>
              <a:t>Vers</a:t>
            </a:r>
            <a:r>
              <a:rPr lang="en-US" sz="1600" dirty="0"/>
              <a:t>. 6043.</a:t>
            </a:r>
          </a:p>
          <a:p>
            <a:pPr marL="233363" indent="-233363">
              <a:spcBef>
                <a:spcPts val="400"/>
              </a:spcBef>
            </a:pPr>
            <a:r>
              <a:rPr lang="en-US" sz="1600" dirty="0"/>
              <a:t>Slide 34: March 20: The pandemic caused the election staff to work from home, requiring the capability to work within ELVIS, the ES&amp;S Election Software to be accessed from home via the internet. </a:t>
            </a:r>
          </a:p>
          <a:p>
            <a:pPr marL="0">
              <a:spcBef>
                <a:spcPts val="400"/>
              </a:spcBef>
            </a:pPr>
            <a:r>
              <a:rPr lang="en-US" sz="1600" dirty="0"/>
              <a:t>Slide 33: April 17: Installation of ELVIS Ver. 14.5 statewide was planned for May 9, 2020</a:t>
            </a:r>
          </a:p>
          <a:p>
            <a:pPr marL="0">
              <a:spcBef>
                <a:spcPts val="400"/>
              </a:spcBef>
            </a:pPr>
            <a:r>
              <a:rPr lang="en-US" sz="1600" dirty="0"/>
              <a:t>Slide 29: May 8 &amp; June 3: Pre and Post ELVIS 14.5 Software upgrade; planning and software issues; inability to track user activity.  </a:t>
            </a:r>
          </a:p>
          <a:p>
            <a:pPr marL="0">
              <a:spcBef>
                <a:spcPts val="400"/>
              </a:spcBef>
            </a:pPr>
            <a:r>
              <a:rPr lang="en-US" sz="1600" dirty="0"/>
              <a:t>Slide 28: June 16: ES&amp;S informs KSSOS that they will not certify </a:t>
            </a:r>
            <a:r>
              <a:rPr lang="en-US" sz="1600" dirty="0" err="1"/>
              <a:t>ExpressVote</a:t>
            </a:r>
            <a:r>
              <a:rPr lang="en-US" sz="1600" dirty="0"/>
              <a:t> </a:t>
            </a:r>
            <a:r>
              <a:rPr lang="en-US" sz="1600" dirty="0" err="1"/>
              <a:t>vers</a:t>
            </a:r>
            <a:r>
              <a:rPr lang="en-US" sz="1600" dirty="0"/>
              <a:t>. EVS 6043</a:t>
            </a:r>
          </a:p>
          <a:p>
            <a:pPr>
              <a:spcBef>
                <a:spcPts val="400"/>
              </a:spcBef>
            </a:pPr>
            <a:r>
              <a:rPr lang="en-US" sz="1600" dirty="0"/>
              <a:t>Slide 26: June 22: Due to apparent security concerns with ELVIS, Bryan Caskey, Dir. Of Elections, asks for a phone call with Victor Williams, Sr. Vice Pres-Product Development of ES&amp;S.  Nothing more stated.</a:t>
            </a:r>
          </a:p>
          <a:p>
            <a:pPr lvl="1">
              <a:spcBef>
                <a:spcPts val="400"/>
              </a:spcBef>
            </a:pPr>
            <a:r>
              <a:rPr lang="en-US" sz="1200" dirty="0">
                <a:solidFill>
                  <a:srgbClr val="C00000"/>
                </a:solidFill>
              </a:rPr>
              <a:t>I think this is related to the June 3</a:t>
            </a:r>
            <a:r>
              <a:rPr lang="en-US" sz="1200" baseline="30000" dirty="0">
                <a:solidFill>
                  <a:srgbClr val="C00000"/>
                </a:solidFill>
              </a:rPr>
              <a:t>rd</a:t>
            </a:r>
            <a:r>
              <a:rPr lang="en-US" sz="1200" dirty="0">
                <a:solidFill>
                  <a:srgbClr val="C00000"/>
                </a:solidFill>
              </a:rPr>
              <a:t> email regarding the inability to track user activity.  Perhaps outside activity couldn’t be spotted either….?</a:t>
            </a:r>
          </a:p>
          <a:p>
            <a:pPr>
              <a:spcBef>
                <a:spcPts val="400"/>
              </a:spcBef>
            </a:pPr>
            <a:r>
              <a:rPr lang="en-US" sz="1600" dirty="0"/>
              <a:t>Slides 26 &amp; 27: July 3 &amp; 4: EI-ISAC (Election Infrastructure-Information Sharing &amp; Analysis Center) a unit of CISA (Cyber &amp; Infrastructure Security Agency) informed KS SOS &amp; ES&amp;S of potential unauthorized OUTBOUND activity.  Victor of ES&amp;S responds, saying that this is legitimate traffic from internal monitoring systems.</a:t>
            </a:r>
          </a:p>
          <a:p>
            <a:pPr marL="457200" lvl="1">
              <a:spcBef>
                <a:spcPts val="400"/>
              </a:spcBef>
            </a:pPr>
            <a:r>
              <a:rPr lang="en-US" sz="1200" dirty="0">
                <a:solidFill>
                  <a:srgbClr val="C00000"/>
                </a:solidFill>
              </a:rPr>
              <a:t>Seems to me that this is the Fox guarding the hen house.</a:t>
            </a:r>
          </a:p>
          <a:p>
            <a:pPr>
              <a:spcBef>
                <a:spcPts val="400"/>
              </a:spcBef>
            </a:pPr>
            <a:r>
              <a:rPr lang="en-US" sz="1600" dirty="0"/>
              <a:t>Slide 25: June 17: ES&amp;S – Undetected activity by an employee in ELVIS when using her Token (a physical key to access the network);   No remedy or additional conclusion provided.</a:t>
            </a:r>
          </a:p>
          <a:p>
            <a:pPr>
              <a:spcBef>
                <a:spcPts val="400"/>
              </a:spcBef>
            </a:pPr>
            <a:r>
              <a:rPr lang="en-US" sz="1600" dirty="0"/>
              <a:t>Slide 24 &amp; 25: June 11 &amp; 12: It is apparent that the Election System is housed on Data Servers in a different state owned by </a:t>
            </a:r>
            <a:r>
              <a:rPr lang="en-US" sz="1600" dirty="0" err="1"/>
              <a:t>Teirpoint</a:t>
            </a:r>
            <a:r>
              <a:rPr lang="en-US" sz="1600" dirty="0"/>
              <a:t>.  When a power outage was reported at the location of the server, two counties reported immediately, as their work stops.</a:t>
            </a:r>
          </a:p>
          <a:p>
            <a:pPr marL="233363">
              <a:spcBef>
                <a:spcPts val="400"/>
              </a:spcBef>
            </a:pPr>
            <a:r>
              <a:rPr lang="en-US" sz="1600" dirty="0"/>
              <a:t>Slide 23: Sept. 17: When asked about the presence of “wireless” modems, Angie </a:t>
            </a:r>
            <a:r>
              <a:rPr lang="en-US" sz="1600" dirty="0" err="1"/>
              <a:t>Frison</a:t>
            </a:r>
            <a:r>
              <a:rPr lang="en-US" sz="1600" dirty="0"/>
              <a:t>, ES&amp;S RSM, “guarantees that 100% of Kansas Counties do not have wireless modems installed within </a:t>
            </a:r>
            <a:r>
              <a:rPr lang="en-US" sz="1600" b="1" u="sng" dirty="0"/>
              <a:t>precinct and central count scanners </a:t>
            </a:r>
            <a:r>
              <a:rPr lang="en-US" sz="1600" dirty="0"/>
              <a:t>purchased from ES&amp;S.  </a:t>
            </a:r>
          </a:p>
          <a:p>
            <a:pPr marL="457200" lvl="1" indent="-223838">
              <a:spcBef>
                <a:spcPts val="400"/>
              </a:spcBef>
            </a:pPr>
            <a:r>
              <a:rPr lang="en-US" sz="1200" dirty="0">
                <a:solidFill>
                  <a:srgbClr val="C00000"/>
                </a:solidFill>
              </a:rPr>
              <a:t>They mention nothing about “wired” internet connections.</a:t>
            </a:r>
          </a:p>
          <a:p>
            <a:pPr>
              <a:spcBef>
                <a:spcPts val="400"/>
              </a:spcBef>
            </a:pPr>
            <a:r>
              <a:rPr lang="en-US" sz="1600" dirty="0"/>
              <a:t>Slide 19: Oct. 1, 2020: Pro V&amp;V, a third party auditor, concluded that although there was 1 discrepancy in the </a:t>
            </a:r>
            <a:r>
              <a:rPr lang="en-US" sz="1600" dirty="0" err="1"/>
              <a:t>ExpressVote</a:t>
            </a:r>
            <a:r>
              <a:rPr lang="en-US" sz="1600" dirty="0"/>
              <a:t> software it had no impact on functionality.</a:t>
            </a:r>
          </a:p>
          <a:p>
            <a:pPr>
              <a:spcBef>
                <a:spcPts val="400"/>
              </a:spcBef>
            </a:pPr>
            <a:r>
              <a:rPr lang="en-US" sz="1600" dirty="0"/>
              <a:t>Slide 20: Oct. 1, 2020: ES&amp;S admits they </a:t>
            </a:r>
            <a:r>
              <a:rPr lang="en-US" sz="1600" u="sng" dirty="0">
                <a:solidFill>
                  <a:srgbClr val="C00000"/>
                </a:solidFill>
              </a:rPr>
              <a:t>failed a validation test </a:t>
            </a:r>
            <a:r>
              <a:rPr lang="en-US" sz="1600" dirty="0"/>
              <a:t>of the </a:t>
            </a:r>
            <a:r>
              <a:rPr lang="en-US" sz="1600" dirty="0" err="1"/>
              <a:t>ExpressVote</a:t>
            </a:r>
            <a:r>
              <a:rPr lang="en-US" sz="1600" dirty="0"/>
              <a:t> Software, but claim this has no impact on the performance of the machine and accuracy.</a:t>
            </a:r>
          </a:p>
          <a:p>
            <a:pPr>
              <a:spcBef>
                <a:spcPts val="400"/>
              </a:spcBef>
            </a:pPr>
            <a:r>
              <a:rPr lang="en-US" sz="1600" dirty="0"/>
              <a:t>Slides 16, 17, &amp;18: May 21, 2020: The BOCC approved DS200’s for every polling place”… in JOCO.  The DS200 is a Scanner &amp; Tabulator.  The  “Express Vote” mentioned is a “ballot marking device” reportedly used in Shawnee, Wyandotte, Sedgwick and Johnson Counties…. </a:t>
            </a:r>
          </a:p>
        </p:txBody>
      </p:sp>
      <p:sp>
        <p:nvSpPr>
          <p:cNvPr id="4" name="Slide Number Placeholder 3">
            <a:extLst>
              <a:ext uri="{FF2B5EF4-FFF2-40B4-BE49-F238E27FC236}">
                <a16:creationId xmlns:a16="http://schemas.microsoft.com/office/drawing/2014/main" id="{E4888594-7179-48D5-AEA5-67FE3B638ACC}"/>
              </a:ext>
            </a:extLst>
          </p:cNvPr>
          <p:cNvSpPr>
            <a:spLocks noGrp="1"/>
          </p:cNvSpPr>
          <p:nvPr>
            <p:ph type="sldNum" sz="quarter" idx="12"/>
          </p:nvPr>
        </p:nvSpPr>
        <p:spPr/>
        <p:txBody>
          <a:bodyPr/>
          <a:lstStyle/>
          <a:p>
            <a:fld id="{02F0D5C9-15CD-46DC-9894-39F1EDEE2661}" type="slidenum">
              <a:rPr lang="en-US" smtClean="0"/>
              <a:t>3</a:t>
            </a:fld>
            <a:endParaRPr lang="en-US"/>
          </a:p>
        </p:txBody>
      </p:sp>
    </p:spTree>
    <p:extLst>
      <p:ext uri="{BB962C8B-B14F-4D97-AF65-F5344CB8AC3E}">
        <p14:creationId xmlns:p14="http://schemas.microsoft.com/office/powerpoint/2010/main" val="2050719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EB2D0C-62E8-4EE5-B9CA-3677A5B6F0E4}"/>
              </a:ext>
            </a:extLst>
          </p:cNvPr>
          <p:cNvSpPr>
            <a:spLocks noGrp="1"/>
          </p:cNvSpPr>
          <p:nvPr>
            <p:ph type="title"/>
          </p:nvPr>
        </p:nvSpPr>
        <p:spPr>
          <a:xfrm>
            <a:off x="838200" y="365125"/>
            <a:ext cx="10515600" cy="1325563"/>
          </a:xfrm>
        </p:spPr>
        <p:txBody>
          <a:bodyPr>
            <a:normAutofit/>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8.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20211223081525057.pdf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300" b="0" i="0" u="none" strike="noStrike" kern="1200" cap="none" spc="0" normalizeH="0" baseline="0" noProof="0" dirty="0">
                <a:ln>
                  <a:noFill/>
                </a:ln>
                <a:effectLst/>
                <a:uLnTx/>
                <a:uFillTx/>
                <a:latin typeface="Calibri" panose="020F0502020204030204"/>
                <a:ea typeface="+mj-ea"/>
                <a:cs typeface="+mj-cs"/>
              </a:rPr>
              <a:t>72</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05/7 – 05/8/2020 from Bryan Caskey regarding ES&amp;S</a:t>
            </a:r>
            <a:endParaRPr lang="en-US" dirty="0"/>
          </a:p>
        </p:txBody>
      </p:sp>
      <p:sp>
        <p:nvSpPr>
          <p:cNvPr id="7" name="Content Placeholder 7">
            <a:extLst>
              <a:ext uri="{FF2B5EF4-FFF2-40B4-BE49-F238E27FC236}">
                <a16:creationId xmlns:a16="http://schemas.microsoft.com/office/drawing/2014/main" id="{3CA3FB86-5227-48BB-9609-7E297F14062E}"/>
              </a:ext>
            </a:extLst>
          </p:cNvPr>
          <p:cNvSpPr txBox="1">
            <a:spLocks/>
          </p:cNvSpPr>
          <p:nvPr/>
        </p:nvSpPr>
        <p:spPr>
          <a:xfrm>
            <a:off x="1730137" y="2158396"/>
            <a:ext cx="3292620" cy="1318310"/>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The subject docket consists of training schedules, a manual, and election calendar information.</a:t>
            </a:r>
          </a:p>
          <a:p>
            <a:r>
              <a:rPr lang="en-US" sz="1400" dirty="0">
                <a:solidFill>
                  <a:srgbClr val="C00000"/>
                </a:solidFill>
              </a:rPr>
              <a:t>Nothing concerning sticks out.</a:t>
            </a:r>
          </a:p>
          <a:p>
            <a:endParaRPr lang="en-US" sz="1400" dirty="0">
              <a:solidFill>
                <a:srgbClr val="C00000"/>
              </a:solidFill>
            </a:endParaRPr>
          </a:p>
        </p:txBody>
      </p:sp>
      <p:sp>
        <p:nvSpPr>
          <p:cNvPr id="10" name="Slide Number Placeholder 9">
            <a:extLst>
              <a:ext uri="{FF2B5EF4-FFF2-40B4-BE49-F238E27FC236}">
                <a16:creationId xmlns:a16="http://schemas.microsoft.com/office/drawing/2014/main" id="{5CDE30ED-6AC3-4534-B456-0047DB647ED2}"/>
              </a:ext>
            </a:extLst>
          </p:cNvPr>
          <p:cNvSpPr>
            <a:spLocks noGrp="1"/>
          </p:cNvSpPr>
          <p:nvPr>
            <p:ph type="sldNum" sz="quarter" idx="12"/>
          </p:nvPr>
        </p:nvSpPr>
        <p:spPr/>
        <p:txBody>
          <a:bodyPr/>
          <a:lstStyle/>
          <a:p>
            <a:fld id="{02F0D5C9-15CD-46DC-9894-39F1EDEE2661}" type="slidenum">
              <a:rPr lang="en-US" smtClean="0"/>
              <a:t>30</a:t>
            </a:fld>
            <a:endParaRPr lang="en-US"/>
          </a:p>
        </p:txBody>
      </p:sp>
    </p:spTree>
    <p:extLst>
      <p:ext uri="{BB962C8B-B14F-4D97-AF65-F5344CB8AC3E}">
        <p14:creationId xmlns:p14="http://schemas.microsoft.com/office/powerpoint/2010/main" val="372834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CDE014-AF9B-486B-ADC5-7076B8BD9384}"/>
              </a:ext>
            </a:extLst>
          </p:cNvPr>
          <p:cNvSpPr>
            <a:spLocks noGrp="1"/>
          </p:cNvSpPr>
          <p:nvPr>
            <p:ph type="title"/>
          </p:nvPr>
        </p:nvSpPr>
        <p:spPr>
          <a:xfrm>
            <a:off x="838200" y="365125"/>
            <a:ext cx="10515600" cy="1325563"/>
          </a:xfrm>
        </p:spPr>
        <p:txBody>
          <a:bodyPr>
            <a:normAutofit/>
          </a:bodyPr>
          <a:lstStyle/>
          <a:p>
            <a:r>
              <a:rPr kumimoji="0" lang="en-US" sz="2100" b="1" i="0" u="none" strike="noStrike" kern="1200" cap="none" spc="0" normalizeH="0" baseline="0" noProof="0" dirty="0">
                <a:ln>
                  <a:noFill/>
                </a:ln>
                <a:effectLst/>
                <a:uLnTx/>
                <a:uFillTx/>
                <a:latin typeface="Calibri Light" panose="020F0302020204030204"/>
                <a:ea typeface="+mj-ea"/>
                <a:cs typeface="+mj-cs"/>
              </a:rPr>
              <a:t>9. </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a:t>
            </a:r>
            <a:r>
              <a:rPr kumimoji="0" lang="en-US" sz="2300" b="0" i="0" u="none" strike="noStrike" kern="1200" cap="none" spc="0" normalizeH="0" baseline="0" noProof="0" dirty="0">
                <a:ln>
                  <a:noFill/>
                </a:ln>
                <a:solidFill>
                  <a:srgbClr val="4472C4"/>
                </a:solidFill>
                <a:effectLst/>
                <a:uLnTx/>
                <a:uFillTx/>
                <a:latin typeface="Calibri" panose="020F0502020204030204"/>
                <a:ea typeface="+mj-ea"/>
                <a:cs typeface="+mj-cs"/>
              </a:rPr>
              <a:t>20211223081608006.pdf</a:t>
            </a:r>
            <a:r>
              <a:rPr kumimoji="0" lang="en-US" sz="2300" b="0" i="0" u="none" strike="noStrike" kern="1200" cap="none" spc="0" normalizeH="0" baseline="0" noProof="0" dirty="0">
                <a:ln>
                  <a:noFill/>
                </a:ln>
                <a:solidFill>
                  <a:prstClr val="black"/>
                </a:solidFill>
                <a:effectLst/>
                <a:uLnTx/>
                <a:uFillTx/>
                <a:latin typeface="Calibri" panose="020F0502020204030204"/>
                <a:ea typeface="+mj-ea"/>
                <a:cs typeface="+mj-cs"/>
              </a:rPr>
              <a:t>		67</a:t>
            </a: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 pages</a:t>
            </a:r>
            <a:b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en-US" sz="2100" b="1" i="0" u="none" strike="noStrike" kern="1200" cap="none" spc="0" normalizeH="0" baseline="0" noProof="0" dirty="0">
                <a:ln>
                  <a:noFill/>
                </a:ln>
                <a:solidFill>
                  <a:srgbClr val="4472C4"/>
                </a:solidFill>
                <a:effectLst/>
                <a:uLnTx/>
                <a:uFillTx/>
                <a:latin typeface="Calibri Light" panose="020F0302020204030204"/>
                <a:ea typeface="+mj-ea"/>
                <a:cs typeface="+mj-cs"/>
              </a:rPr>
              <a:t>E-mail Communications from 05/7 – 05/8/2020 from Bryan Caskey regarding ES&amp;S</a:t>
            </a:r>
            <a:endParaRPr lang="en-US" dirty="0"/>
          </a:p>
        </p:txBody>
      </p:sp>
      <p:sp>
        <p:nvSpPr>
          <p:cNvPr id="5" name="Content Placeholder 7">
            <a:extLst>
              <a:ext uri="{FF2B5EF4-FFF2-40B4-BE49-F238E27FC236}">
                <a16:creationId xmlns:a16="http://schemas.microsoft.com/office/drawing/2014/main" id="{313FF717-568B-4184-A03E-1E5504C1364F}"/>
              </a:ext>
            </a:extLst>
          </p:cNvPr>
          <p:cNvSpPr txBox="1">
            <a:spLocks noGrp="1"/>
          </p:cNvSpPr>
          <p:nvPr>
            <p:ph idx="1"/>
          </p:nvPr>
        </p:nvSpPr>
        <p:spPr>
          <a:xfrm>
            <a:off x="838200" y="1825625"/>
            <a:ext cx="10515600" cy="930511"/>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The subject docket is a continuation of </a:t>
            </a:r>
            <a:r>
              <a:rPr kumimoji="0" lang="en-US" sz="1400" b="0" i="0" u="none" strike="noStrike" kern="1200" cap="none" spc="0" normalizeH="0" baseline="0" noProof="0" dirty="0">
                <a:ln>
                  <a:noFill/>
                </a:ln>
                <a:solidFill>
                  <a:srgbClr val="4472C4"/>
                </a:solidFill>
                <a:effectLst/>
                <a:uLnTx/>
                <a:uFillTx/>
                <a:latin typeface="Calibri" panose="020F0502020204030204"/>
                <a:ea typeface="+mj-ea"/>
                <a:cs typeface="+mj-cs"/>
              </a:rPr>
              <a:t>20211223081525057.pdf</a:t>
            </a:r>
            <a:endParaRPr lang="en-US" sz="1400" dirty="0">
              <a:solidFill>
                <a:srgbClr val="C00000"/>
              </a:solidFill>
            </a:endParaRPr>
          </a:p>
          <a:p>
            <a:r>
              <a:rPr lang="en-US" sz="1400" dirty="0">
                <a:solidFill>
                  <a:srgbClr val="C00000"/>
                </a:solidFill>
              </a:rPr>
              <a:t>It’s a manual…. nothing concerning sticks out.</a:t>
            </a:r>
          </a:p>
          <a:p>
            <a:endParaRPr lang="en-US" sz="1400" dirty="0">
              <a:solidFill>
                <a:srgbClr val="C00000"/>
              </a:solidFill>
            </a:endParaRPr>
          </a:p>
        </p:txBody>
      </p:sp>
      <p:sp>
        <p:nvSpPr>
          <p:cNvPr id="6" name="Slide Number Placeholder 5">
            <a:extLst>
              <a:ext uri="{FF2B5EF4-FFF2-40B4-BE49-F238E27FC236}">
                <a16:creationId xmlns:a16="http://schemas.microsoft.com/office/drawing/2014/main" id="{6983297F-9C41-4F9A-A7A6-034E6E1F7A83}"/>
              </a:ext>
            </a:extLst>
          </p:cNvPr>
          <p:cNvSpPr>
            <a:spLocks noGrp="1"/>
          </p:cNvSpPr>
          <p:nvPr>
            <p:ph type="sldNum" sz="quarter" idx="12"/>
          </p:nvPr>
        </p:nvSpPr>
        <p:spPr/>
        <p:txBody>
          <a:bodyPr/>
          <a:lstStyle/>
          <a:p>
            <a:fld id="{02F0D5C9-15CD-46DC-9894-39F1EDEE2661}" type="slidenum">
              <a:rPr lang="en-US" smtClean="0"/>
              <a:t>31</a:t>
            </a:fld>
            <a:endParaRPr lang="en-US"/>
          </a:p>
        </p:txBody>
      </p:sp>
    </p:spTree>
    <p:extLst>
      <p:ext uri="{BB962C8B-B14F-4D97-AF65-F5344CB8AC3E}">
        <p14:creationId xmlns:p14="http://schemas.microsoft.com/office/powerpoint/2010/main" val="3105601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D1A657-9F23-4269-B36F-32C5795B3C9E}"/>
              </a:ext>
            </a:extLst>
          </p:cNvPr>
          <p:cNvSpPr txBox="1">
            <a:spLocks/>
          </p:cNvSpPr>
          <p:nvPr/>
        </p:nvSpPr>
        <p:spPr>
          <a:xfrm>
            <a:off x="990600" y="517525"/>
            <a:ext cx="10515600" cy="6030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latin typeface="Calibri Light" panose="020F0302020204030204"/>
              </a:rPr>
              <a:t>10. </a:t>
            </a:r>
            <a:r>
              <a:rPr lang="en-US" sz="2100" b="1" dirty="0">
                <a:solidFill>
                  <a:srgbClr val="4472C4"/>
                </a:solidFill>
                <a:latin typeface="Calibri Light" panose="020F0302020204030204"/>
              </a:rPr>
              <a:t>KORA File:   </a:t>
            </a:r>
            <a:r>
              <a:rPr lang="en-US" sz="2300" dirty="0">
                <a:solidFill>
                  <a:srgbClr val="4472C4"/>
                </a:solidFill>
                <a:latin typeface="Calibri" panose="020F0502020204030204"/>
              </a:rPr>
              <a:t>20211223081657816.pdf	</a:t>
            </a:r>
            <a:r>
              <a:rPr lang="en-US" sz="2300" dirty="0">
                <a:latin typeface="Calibri" panose="020F0502020204030204"/>
              </a:rPr>
              <a:t>64</a:t>
            </a:r>
            <a:r>
              <a:rPr lang="en-US" sz="2100" b="1" dirty="0">
                <a:solidFill>
                  <a:srgbClr val="4472C4"/>
                </a:solidFill>
                <a:latin typeface="Calibri Light" panose="020F0302020204030204"/>
              </a:rPr>
              <a:t> pages</a:t>
            </a:r>
            <a:br>
              <a:rPr lang="en-US" sz="2100" b="1" dirty="0">
                <a:solidFill>
                  <a:srgbClr val="4472C4"/>
                </a:solidFill>
                <a:latin typeface="Calibri Light" panose="020F0302020204030204"/>
              </a:rPr>
            </a:br>
            <a:r>
              <a:rPr lang="en-US" sz="2100" b="1" dirty="0">
                <a:solidFill>
                  <a:srgbClr val="4472C4"/>
                </a:solidFill>
                <a:latin typeface="Calibri Light" panose="020F0302020204030204"/>
              </a:rPr>
              <a:t>E-mail Communications from 04/21 - 05/05/2020 from Bryan Caskey regarding ES&amp;S</a:t>
            </a:r>
            <a:endParaRPr lang="en-US" dirty="0"/>
          </a:p>
        </p:txBody>
      </p:sp>
      <p:sp>
        <p:nvSpPr>
          <p:cNvPr id="5" name="Content Placeholder 7">
            <a:extLst>
              <a:ext uri="{FF2B5EF4-FFF2-40B4-BE49-F238E27FC236}">
                <a16:creationId xmlns:a16="http://schemas.microsoft.com/office/drawing/2014/main" id="{DFF255FE-028D-45D2-927C-51B5D7FDE158}"/>
              </a:ext>
            </a:extLst>
          </p:cNvPr>
          <p:cNvSpPr txBox="1">
            <a:spLocks/>
          </p:cNvSpPr>
          <p:nvPr/>
        </p:nvSpPr>
        <p:spPr>
          <a:xfrm>
            <a:off x="838200" y="1825625"/>
            <a:ext cx="10515600" cy="930511"/>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The subject file is mostly a manual.</a:t>
            </a:r>
          </a:p>
          <a:p>
            <a:r>
              <a:rPr lang="en-US" sz="1400" dirty="0">
                <a:solidFill>
                  <a:srgbClr val="C00000"/>
                </a:solidFill>
              </a:rPr>
              <a:t>Of the few e-mails, nothing concerning sticks out.</a:t>
            </a:r>
          </a:p>
          <a:p>
            <a:endParaRPr lang="en-US" sz="1400" dirty="0">
              <a:solidFill>
                <a:srgbClr val="C00000"/>
              </a:solidFill>
            </a:endParaRPr>
          </a:p>
        </p:txBody>
      </p:sp>
      <p:sp>
        <p:nvSpPr>
          <p:cNvPr id="6" name="Slide Number Placeholder 5">
            <a:extLst>
              <a:ext uri="{FF2B5EF4-FFF2-40B4-BE49-F238E27FC236}">
                <a16:creationId xmlns:a16="http://schemas.microsoft.com/office/drawing/2014/main" id="{1D7A49D6-089E-4AC9-B65F-0D4623C682E5}"/>
              </a:ext>
            </a:extLst>
          </p:cNvPr>
          <p:cNvSpPr>
            <a:spLocks noGrp="1"/>
          </p:cNvSpPr>
          <p:nvPr>
            <p:ph type="sldNum" sz="quarter" idx="12"/>
          </p:nvPr>
        </p:nvSpPr>
        <p:spPr/>
        <p:txBody>
          <a:bodyPr/>
          <a:lstStyle/>
          <a:p>
            <a:fld id="{02F0D5C9-15CD-46DC-9894-39F1EDEE2661}" type="slidenum">
              <a:rPr lang="en-US" smtClean="0"/>
              <a:t>32</a:t>
            </a:fld>
            <a:endParaRPr lang="en-US"/>
          </a:p>
        </p:txBody>
      </p:sp>
    </p:spTree>
    <p:extLst>
      <p:ext uri="{BB962C8B-B14F-4D97-AF65-F5344CB8AC3E}">
        <p14:creationId xmlns:p14="http://schemas.microsoft.com/office/powerpoint/2010/main" val="364323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D3CB73F-264E-4973-9FBC-CB1A6B68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647" y="1280441"/>
            <a:ext cx="3941011" cy="5339920"/>
          </a:xfrm>
          <a:ln>
            <a:solidFill>
              <a:schemeClr val="accent1"/>
            </a:solidFill>
          </a:ln>
        </p:spPr>
      </p:pic>
      <p:sp>
        <p:nvSpPr>
          <p:cNvPr id="4" name="Title 1">
            <a:extLst>
              <a:ext uri="{FF2B5EF4-FFF2-40B4-BE49-F238E27FC236}">
                <a16:creationId xmlns:a16="http://schemas.microsoft.com/office/drawing/2014/main" id="{D91C73AA-5F66-4D21-8D07-743B63BC574A}"/>
              </a:ext>
            </a:extLst>
          </p:cNvPr>
          <p:cNvSpPr txBox="1">
            <a:spLocks noGrp="1"/>
          </p:cNvSpPr>
          <p:nvPr>
            <p:ph type="title"/>
          </p:nvPr>
        </p:nvSpPr>
        <p:spPr>
          <a:xfrm>
            <a:off x="838200" y="365125"/>
            <a:ext cx="10515600" cy="6254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latin typeface="Calibri Light" panose="020F0302020204030204"/>
              </a:rPr>
              <a:t>11. </a:t>
            </a:r>
            <a:r>
              <a:rPr lang="en-US" sz="2100" b="1" dirty="0">
                <a:solidFill>
                  <a:srgbClr val="4472C4"/>
                </a:solidFill>
                <a:latin typeface="Calibri Light" panose="020F0302020204030204"/>
              </a:rPr>
              <a:t>KORA File:   </a:t>
            </a:r>
            <a:r>
              <a:rPr lang="en-US" sz="2300" dirty="0">
                <a:solidFill>
                  <a:srgbClr val="4472C4"/>
                </a:solidFill>
                <a:latin typeface="Calibri" panose="020F0502020204030204"/>
              </a:rPr>
              <a:t>20211223081726636.pdf	</a:t>
            </a:r>
            <a:r>
              <a:rPr lang="en-US" sz="2300" dirty="0">
                <a:latin typeface="Calibri" panose="020F0502020204030204"/>
              </a:rPr>
              <a:t>35</a:t>
            </a:r>
            <a:r>
              <a:rPr lang="en-US" sz="2100" b="1" dirty="0">
                <a:solidFill>
                  <a:srgbClr val="4472C4"/>
                </a:solidFill>
                <a:latin typeface="Calibri Light" panose="020F0302020204030204"/>
              </a:rPr>
              <a:t> pages</a:t>
            </a:r>
            <a:br>
              <a:rPr lang="en-US" sz="2100" b="1" dirty="0">
                <a:solidFill>
                  <a:srgbClr val="4472C4"/>
                </a:solidFill>
                <a:latin typeface="Calibri Light" panose="020F0302020204030204"/>
              </a:rPr>
            </a:br>
            <a:r>
              <a:rPr lang="en-US" sz="2100" b="1" dirty="0">
                <a:solidFill>
                  <a:srgbClr val="4472C4"/>
                </a:solidFill>
                <a:latin typeface="Calibri Light" panose="020F0302020204030204"/>
              </a:rPr>
              <a:t>E-mail Communications from 04/10 – 04/17/2020 from Bryan Caskey regarding ES&amp;S</a:t>
            </a:r>
            <a:endParaRPr lang="en-US" dirty="0"/>
          </a:p>
        </p:txBody>
      </p:sp>
      <p:pic>
        <p:nvPicPr>
          <p:cNvPr id="8" name="Picture 7">
            <a:extLst>
              <a:ext uri="{FF2B5EF4-FFF2-40B4-BE49-F238E27FC236}">
                <a16:creationId xmlns:a16="http://schemas.microsoft.com/office/drawing/2014/main" id="{CDD6D21E-22A9-4652-B205-9B3251C52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658" y="1280440"/>
            <a:ext cx="4966448" cy="5375561"/>
          </a:xfrm>
          <a:prstGeom prst="rect">
            <a:avLst/>
          </a:prstGeom>
          <a:ln>
            <a:solidFill>
              <a:schemeClr val="accent1"/>
            </a:solidFill>
          </a:ln>
        </p:spPr>
      </p:pic>
      <p:sp>
        <p:nvSpPr>
          <p:cNvPr id="9" name="Content Placeholder 7">
            <a:extLst>
              <a:ext uri="{FF2B5EF4-FFF2-40B4-BE49-F238E27FC236}">
                <a16:creationId xmlns:a16="http://schemas.microsoft.com/office/drawing/2014/main" id="{1BD11B4F-4BD7-4AED-BBBE-B58E8672C5D5}"/>
              </a:ext>
            </a:extLst>
          </p:cNvPr>
          <p:cNvSpPr txBox="1">
            <a:spLocks/>
          </p:cNvSpPr>
          <p:nvPr/>
        </p:nvSpPr>
        <p:spPr>
          <a:xfrm>
            <a:off x="9117106" y="1280439"/>
            <a:ext cx="3006150" cy="2284728"/>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Left: Page 5 &amp; 6 :</a:t>
            </a:r>
          </a:p>
          <a:p>
            <a:r>
              <a:rPr lang="en-US" sz="1400" dirty="0">
                <a:solidFill>
                  <a:srgbClr val="C00000"/>
                </a:solidFill>
              </a:rPr>
              <a:t>April 17, 2020, </a:t>
            </a:r>
          </a:p>
          <a:p>
            <a:r>
              <a:rPr lang="en-US" sz="1400" dirty="0">
                <a:solidFill>
                  <a:srgbClr val="C00000"/>
                </a:solidFill>
              </a:rPr>
              <a:t>From: Bryan Caskey, Dir. Of Elections </a:t>
            </a:r>
          </a:p>
          <a:p>
            <a:r>
              <a:rPr lang="en-US" sz="1400" dirty="0">
                <a:solidFill>
                  <a:srgbClr val="C00000"/>
                </a:solidFill>
              </a:rPr>
              <a:t>To: ES&amp;S Staff</a:t>
            </a:r>
          </a:p>
          <a:p>
            <a:r>
              <a:rPr lang="en-US" sz="1400" dirty="0">
                <a:solidFill>
                  <a:srgbClr val="C00000"/>
                </a:solidFill>
              </a:rPr>
              <a:t>RE, Installation of ELVIS </a:t>
            </a:r>
            <a:r>
              <a:rPr lang="en-US" sz="1400" b="1" u="sng" dirty="0">
                <a:solidFill>
                  <a:srgbClr val="C00000"/>
                </a:solidFill>
              </a:rPr>
              <a:t>Ver. 14.5 </a:t>
            </a:r>
            <a:r>
              <a:rPr lang="en-US" sz="1400" dirty="0">
                <a:solidFill>
                  <a:srgbClr val="C00000"/>
                </a:solidFill>
              </a:rPr>
              <a:t>statewide.</a:t>
            </a:r>
          </a:p>
          <a:p>
            <a:endParaRPr lang="en-US" sz="1400" dirty="0">
              <a:solidFill>
                <a:srgbClr val="C00000"/>
              </a:solidFill>
            </a:endParaRPr>
          </a:p>
        </p:txBody>
      </p:sp>
      <p:sp>
        <p:nvSpPr>
          <p:cNvPr id="10" name="Slide Number Placeholder 9">
            <a:extLst>
              <a:ext uri="{FF2B5EF4-FFF2-40B4-BE49-F238E27FC236}">
                <a16:creationId xmlns:a16="http://schemas.microsoft.com/office/drawing/2014/main" id="{48F6E9E7-C419-429B-B345-6007985337CA}"/>
              </a:ext>
            </a:extLst>
          </p:cNvPr>
          <p:cNvSpPr>
            <a:spLocks noGrp="1"/>
          </p:cNvSpPr>
          <p:nvPr>
            <p:ph type="sldNum" sz="quarter" idx="12"/>
          </p:nvPr>
        </p:nvSpPr>
        <p:spPr/>
        <p:txBody>
          <a:bodyPr/>
          <a:lstStyle/>
          <a:p>
            <a:fld id="{02F0D5C9-15CD-46DC-9894-39F1EDEE2661}" type="slidenum">
              <a:rPr lang="en-US" smtClean="0"/>
              <a:t>33</a:t>
            </a:fld>
            <a:endParaRPr lang="en-US"/>
          </a:p>
        </p:txBody>
      </p:sp>
    </p:spTree>
    <p:extLst>
      <p:ext uri="{BB962C8B-B14F-4D97-AF65-F5344CB8AC3E}">
        <p14:creationId xmlns:p14="http://schemas.microsoft.com/office/powerpoint/2010/main" val="527798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1C73AA-5F66-4D21-8D07-743B63BC574A}"/>
              </a:ext>
            </a:extLst>
          </p:cNvPr>
          <p:cNvSpPr txBox="1">
            <a:spLocks noGrp="1"/>
          </p:cNvSpPr>
          <p:nvPr>
            <p:ph type="title"/>
          </p:nvPr>
        </p:nvSpPr>
        <p:spPr>
          <a:xfrm>
            <a:off x="838200" y="365125"/>
            <a:ext cx="10515600" cy="6254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latin typeface="Calibri Light" panose="020F0302020204030204"/>
              </a:rPr>
              <a:t>12.</a:t>
            </a:r>
            <a:r>
              <a:rPr lang="en-US" sz="2100" b="1" dirty="0">
                <a:solidFill>
                  <a:srgbClr val="4472C4"/>
                </a:solidFill>
                <a:latin typeface="Calibri Light" panose="020F0302020204030204"/>
              </a:rPr>
              <a:t> KORA File:   </a:t>
            </a:r>
            <a:r>
              <a:rPr lang="en-US" sz="2300" dirty="0">
                <a:solidFill>
                  <a:srgbClr val="4472C4"/>
                </a:solidFill>
                <a:latin typeface="Calibri" panose="020F0502020204030204"/>
              </a:rPr>
              <a:t>20211223081824991.pdf	</a:t>
            </a:r>
            <a:r>
              <a:rPr lang="en-US" sz="2300" dirty="0">
                <a:latin typeface="Calibri" panose="020F0502020204030204"/>
              </a:rPr>
              <a:t>76</a:t>
            </a:r>
            <a:r>
              <a:rPr lang="en-US" sz="2100" b="1" dirty="0">
                <a:solidFill>
                  <a:srgbClr val="4472C4"/>
                </a:solidFill>
                <a:latin typeface="Calibri Light" panose="020F0302020204030204"/>
              </a:rPr>
              <a:t> pages</a:t>
            </a:r>
            <a:br>
              <a:rPr lang="en-US" sz="2100" b="1" dirty="0">
                <a:solidFill>
                  <a:srgbClr val="4472C4"/>
                </a:solidFill>
                <a:latin typeface="Calibri Light" panose="020F0302020204030204"/>
              </a:rPr>
            </a:br>
            <a:r>
              <a:rPr lang="en-US" sz="2100" b="1" dirty="0">
                <a:solidFill>
                  <a:srgbClr val="4472C4"/>
                </a:solidFill>
                <a:latin typeface="Calibri Light" panose="020F0302020204030204"/>
              </a:rPr>
              <a:t>E-mail Communications from 02/25 – 04/08/2020 from Bryan Caskey regarding ES&amp;S</a:t>
            </a:r>
            <a:endParaRPr lang="en-US" dirty="0"/>
          </a:p>
        </p:txBody>
      </p:sp>
      <p:sp>
        <p:nvSpPr>
          <p:cNvPr id="9" name="Content Placeholder 7">
            <a:extLst>
              <a:ext uri="{FF2B5EF4-FFF2-40B4-BE49-F238E27FC236}">
                <a16:creationId xmlns:a16="http://schemas.microsoft.com/office/drawing/2014/main" id="{1BD11B4F-4BD7-4AED-BBBE-B58E8672C5D5}"/>
              </a:ext>
            </a:extLst>
          </p:cNvPr>
          <p:cNvSpPr txBox="1">
            <a:spLocks/>
          </p:cNvSpPr>
          <p:nvPr/>
        </p:nvSpPr>
        <p:spPr>
          <a:xfrm>
            <a:off x="618565" y="1280441"/>
            <a:ext cx="11470341" cy="930511"/>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The subject File is mainly work from home planning, due to the pandemic.</a:t>
            </a:r>
          </a:p>
          <a:p>
            <a:r>
              <a:rPr lang="en-US" sz="1400" dirty="0">
                <a:solidFill>
                  <a:srgbClr val="C00000"/>
                </a:solidFill>
              </a:rPr>
              <a:t>No concerns noted within the messages.</a:t>
            </a:r>
          </a:p>
          <a:p>
            <a:r>
              <a:rPr lang="en-US" sz="1400" dirty="0">
                <a:solidFill>
                  <a:srgbClr val="C00000"/>
                </a:solidFill>
              </a:rPr>
              <a:t>However, due to the pandemic, numerous access points were created… </a:t>
            </a:r>
          </a:p>
        </p:txBody>
      </p:sp>
      <p:pic>
        <p:nvPicPr>
          <p:cNvPr id="7" name="Picture 6">
            <a:extLst>
              <a:ext uri="{FF2B5EF4-FFF2-40B4-BE49-F238E27FC236}">
                <a16:creationId xmlns:a16="http://schemas.microsoft.com/office/drawing/2014/main" id="{FADF080E-D4A0-4DED-9B67-2D88DCADC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287" y="2210952"/>
            <a:ext cx="5083467" cy="4647048"/>
          </a:xfrm>
          <a:prstGeom prst="rect">
            <a:avLst/>
          </a:prstGeom>
          <a:ln>
            <a:solidFill>
              <a:schemeClr val="accent1"/>
            </a:solidFill>
          </a:ln>
        </p:spPr>
      </p:pic>
      <p:sp>
        <p:nvSpPr>
          <p:cNvPr id="10" name="Slide Number Placeholder 9">
            <a:extLst>
              <a:ext uri="{FF2B5EF4-FFF2-40B4-BE49-F238E27FC236}">
                <a16:creationId xmlns:a16="http://schemas.microsoft.com/office/drawing/2014/main" id="{D70D2A57-B28B-4BD8-8027-FB33AA2AD6D6}"/>
              </a:ext>
            </a:extLst>
          </p:cNvPr>
          <p:cNvSpPr>
            <a:spLocks noGrp="1"/>
          </p:cNvSpPr>
          <p:nvPr>
            <p:ph type="sldNum" sz="quarter" idx="12"/>
          </p:nvPr>
        </p:nvSpPr>
        <p:spPr/>
        <p:txBody>
          <a:bodyPr/>
          <a:lstStyle/>
          <a:p>
            <a:fld id="{02F0D5C9-15CD-46DC-9894-39F1EDEE2661}" type="slidenum">
              <a:rPr lang="en-US" smtClean="0"/>
              <a:t>34</a:t>
            </a:fld>
            <a:endParaRPr lang="en-US"/>
          </a:p>
        </p:txBody>
      </p:sp>
    </p:spTree>
    <p:extLst>
      <p:ext uri="{BB962C8B-B14F-4D97-AF65-F5344CB8AC3E}">
        <p14:creationId xmlns:p14="http://schemas.microsoft.com/office/powerpoint/2010/main" val="920371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D2B640-2D7C-49C1-AD6E-8435FC1F3930}"/>
              </a:ext>
            </a:extLst>
          </p:cNvPr>
          <p:cNvSpPr txBox="1">
            <a:spLocks noGrp="1"/>
          </p:cNvSpPr>
          <p:nvPr>
            <p:ph type="title"/>
          </p:nvPr>
        </p:nvSpPr>
        <p:spPr>
          <a:xfrm>
            <a:off x="838200" y="365125"/>
            <a:ext cx="10515600" cy="6254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latin typeface="Calibri Light" panose="020F0302020204030204"/>
              </a:rPr>
              <a:t>13. </a:t>
            </a:r>
            <a:r>
              <a:rPr lang="en-US" sz="2100" b="1" dirty="0">
                <a:solidFill>
                  <a:srgbClr val="4472C4"/>
                </a:solidFill>
                <a:latin typeface="Calibri Light" panose="020F0302020204030204"/>
              </a:rPr>
              <a:t>KORA File:   </a:t>
            </a:r>
            <a:r>
              <a:rPr lang="en-US" sz="2300" dirty="0">
                <a:solidFill>
                  <a:srgbClr val="4472C4"/>
                </a:solidFill>
                <a:latin typeface="Calibri" panose="020F0502020204030204"/>
              </a:rPr>
              <a:t>20211223081908792.pdf	</a:t>
            </a:r>
            <a:r>
              <a:rPr lang="en-US" sz="2300" dirty="0">
                <a:latin typeface="Calibri" panose="020F0502020204030204"/>
              </a:rPr>
              <a:t>71</a:t>
            </a:r>
            <a:r>
              <a:rPr lang="en-US" sz="2100" b="1" dirty="0">
                <a:solidFill>
                  <a:srgbClr val="4472C4"/>
                </a:solidFill>
                <a:latin typeface="Calibri Light" panose="020F0302020204030204"/>
              </a:rPr>
              <a:t> pages</a:t>
            </a:r>
            <a:br>
              <a:rPr lang="en-US" sz="2100" b="1" dirty="0">
                <a:solidFill>
                  <a:srgbClr val="4472C4"/>
                </a:solidFill>
                <a:latin typeface="Calibri Light" panose="020F0302020204030204"/>
              </a:rPr>
            </a:br>
            <a:r>
              <a:rPr lang="en-US" sz="2100" b="1" dirty="0">
                <a:solidFill>
                  <a:srgbClr val="4472C4"/>
                </a:solidFill>
                <a:latin typeface="Calibri Light" panose="020F0302020204030204"/>
              </a:rPr>
              <a:t>E-mail Communications from Bryan Caskey regarding ES&amp;S</a:t>
            </a:r>
            <a:endParaRPr lang="en-US" dirty="0"/>
          </a:p>
        </p:txBody>
      </p:sp>
      <p:sp>
        <p:nvSpPr>
          <p:cNvPr id="5" name="Content Placeholder 7">
            <a:extLst>
              <a:ext uri="{FF2B5EF4-FFF2-40B4-BE49-F238E27FC236}">
                <a16:creationId xmlns:a16="http://schemas.microsoft.com/office/drawing/2014/main" id="{37FE98CB-5BF9-465E-97D9-A07FAB3E890A}"/>
              </a:ext>
            </a:extLst>
          </p:cNvPr>
          <p:cNvSpPr txBox="1">
            <a:spLocks/>
          </p:cNvSpPr>
          <p:nvPr/>
        </p:nvSpPr>
        <p:spPr>
          <a:xfrm>
            <a:off x="838200" y="1825625"/>
            <a:ext cx="10515600" cy="930511"/>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The subject file is a continuation of the </a:t>
            </a:r>
            <a:r>
              <a:rPr lang="en-US" sz="1400" u="sng" dirty="0">
                <a:solidFill>
                  <a:srgbClr val="C00000"/>
                </a:solidFill>
              </a:rPr>
              <a:t>Power Profile manual.</a:t>
            </a:r>
          </a:p>
          <a:p>
            <a:r>
              <a:rPr lang="en-US" sz="1400" dirty="0">
                <a:solidFill>
                  <a:srgbClr val="C00000"/>
                </a:solidFill>
              </a:rPr>
              <a:t>Nothing concerning sticks out.</a:t>
            </a:r>
          </a:p>
          <a:p>
            <a:endParaRPr lang="en-US" sz="1400" dirty="0">
              <a:solidFill>
                <a:srgbClr val="C00000"/>
              </a:solidFill>
            </a:endParaRPr>
          </a:p>
        </p:txBody>
      </p:sp>
      <p:sp>
        <p:nvSpPr>
          <p:cNvPr id="6" name="Slide Number Placeholder 5">
            <a:extLst>
              <a:ext uri="{FF2B5EF4-FFF2-40B4-BE49-F238E27FC236}">
                <a16:creationId xmlns:a16="http://schemas.microsoft.com/office/drawing/2014/main" id="{75899B39-5A0A-432F-8C8F-AC4C0782A03A}"/>
              </a:ext>
            </a:extLst>
          </p:cNvPr>
          <p:cNvSpPr>
            <a:spLocks noGrp="1"/>
          </p:cNvSpPr>
          <p:nvPr>
            <p:ph type="sldNum" sz="quarter" idx="12"/>
          </p:nvPr>
        </p:nvSpPr>
        <p:spPr/>
        <p:txBody>
          <a:bodyPr/>
          <a:lstStyle/>
          <a:p>
            <a:fld id="{02F0D5C9-15CD-46DC-9894-39F1EDEE2661}" type="slidenum">
              <a:rPr lang="en-US" smtClean="0"/>
              <a:t>35</a:t>
            </a:fld>
            <a:endParaRPr lang="en-US"/>
          </a:p>
        </p:txBody>
      </p:sp>
    </p:spTree>
    <p:extLst>
      <p:ext uri="{BB962C8B-B14F-4D97-AF65-F5344CB8AC3E}">
        <p14:creationId xmlns:p14="http://schemas.microsoft.com/office/powerpoint/2010/main" val="3708293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CBD7BFA5-E09B-4F4C-998F-14C0EB6B6CAA}"/>
              </a:ext>
            </a:extLst>
          </p:cNvPr>
          <p:cNvSpPr txBox="1">
            <a:spLocks/>
          </p:cNvSpPr>
          <p:nvPr/>
        </p:nvSpPr>
        <p:spPr>
          <a:xfrm>
            <a:off x="4495800" y="1153392"/>
            <a:ext cx="2679697" cy="2738185"/>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C00000"/>
                </a:solidFill>
              </a:rPr>
              <a:t>Left:  Page 66</a:t>
            </a:r>
          </a:p>
          <a:p>
            <a:r>
              <a:rPr lang="en-US" sz="1400" dirty="0">
                <a:solidFill>
                  <a:srgbClr val="C00000"/>
                </a:solidFill>
              </a:rPr>
              <a:t>The subject file is mostly a manual.</a:t>
            </a:r>
          </a:p>
          <a:p>
            <a:r>
              <a:rPr lang="en-US" sz="1400" dirty="0">
                <a:solidFill>
                  <a:srgbClr val="C00000"/>
                </a:solidFill>
              </a:rPr>
              <a:t>Of the few e-mails, this one sticks out:</a:t>
            </a:r>
          </a:p>
          <a:p>
            <a:r>
              <a:rPr lang="en-US" sz="1400" dirty="0">
                <a:solidFill>
                  <a:srgbClr val="C00000"/>
                </a:solidFill>
              </a:rPr>
              <a:t>On 1/28/2020, Bryan Caskey SOS, sends a Certification Letter for EVS 6040 to Mark </a:t>
            </a:r>
            <a:r>
              <a:rPr lang="en-US" sz="1400" dirty="0" err="1">
                <a:solidFill>
                  <a:srgbClr val="C00000"/>
                </a:solidFill>
              </a:rPr>
              <a:t>Manganaro</a:t>
            </a:r>
            <a:r>
              <a:rPr lang="en-US" sz="1400" dirty="0">
                <a:solidFill>
                  <a:srgbClr val="C00000"/>
                </a:solidFill>
              </a:rPr>
              <a:t> of ES&amp;S.</a:t>
            </a:r>
          </a:p>
          <a:p>
            <a:r>
              <a:rPr lang="en-US" sz="1400" dirty="0">
                <a:solidFill>
                  <a:srgbClr val="C00000"/>
                </a:solidFill>
              </a:rPr>
              <a:t>This was needed to allow counties to upgrade.</a:t>
            </a:r>
          </a:p>
        </p:txBody>
      </p:sp>
      <p:sp>
        <p:nvSpPr>
          <p:cNvPr id="5" name="Title 1">
            <a:extLst>
              <a:ext uri="{FF2B5EF4-FFF2-40B4-BE49-F238E27FC236}">
                <a16:creationId xmlns:a16="http://schemas.microsoft.com/office/drawing/2014/main" id="{71B0E31E-19A3-4147-92DF-3D8B6F2D3956}"/>
              </a:ext>
            </a:extLst>
          </p:cNvPr>
          <p:cNvSpPr txBox="1">
            <a:spLocks noGrp="1"/>
          </p:cNvSpPr>
          <p:nvPr>
            <p:ph type="title"/>
          </p:nvPr>
        </p:nvSpPr>
        <p:spPr>
          <a:xfrm>
            <a:off x="838200" y="365125"/>
            <a:ext cx="10515600" cy="6254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latin typeface="Calibri Light" panose="020F0302020204030204"/>
              </a:rPr>
              <a:t>14. </a:t>
            </a:r>
            <a:r>
              <a:rPr lang="en-US" sz="2100" b="1" dirty="0">
                <a:solidFill>
                  <a:srgbClr val="4472C4"/>
                </a:solidFill>
                <a:latin typeface="Calibri Light" panose="020F0302020204030204"/>
              </a:rPr>
              <a:t>KORA File:   </a:t>
            </a:r>
            <a:r>
              <a:rPr lang="en-US" sz="2300" dirty="0">
                <a:solidFill>
                  <a:srgbClr val="4472C4"/>
                </a:solidFill>
                <a:latin typeface="Calibri" panose="020F0502020204030204"/>
              </a:rPr>
              <a:t>20211223082015496.pdf	</a:t>
            </a:r>
            <a:r>
              <a:rPr lang="en-US" sz="2300" dirty="0">
                <a:latin typeface="Calibri" panose="020F0502020204030204"/>
              </a:rPr>
              <a:t>71</a:t>
            </a:r>
            <a:r>
              <a:rPr lang="en-US" sz="2100" b="1" dirty="0">
                <a:solidFill>
                  <a:srgbClr val="4472C4"/>
                </a:solidFill>
                <a:latin typeface="Calibri Light" panose="020F0302020204030204"/>
              </a:rPr>
              <a:t> pages</a:t>
            </a:r>
            <a:br>
              <a:rPr lang="en-US" sz="2100" b="1" dirty="0">
                <a:solidFill>
                  <a:srgbClr val="4472C4"/>
                </a:solidFill>
                <a:latin typeface="Calibri Light" panose="020F0302020204030204"/>
              </a:rPr>
            </a:br>
            <a:r>
              <a:rPr lang="en-US" sz="2100" b="1" dirty="0">
                <a:solidFill>
                  <a:srgbClr val="4472C4"/>
                </a:solidFill>
                <a:latin typeface="Calibri Light" panose="020F0302020204030204"/>
              </a:rPr>
              <a:t>E-mail Communications from 11/07/2019 – 02/20/2020 from Bryan Caskey regarding ES&amp;S</a:t>
            </a:r>
            <a:endParaRPr lang="en-US" dirty="0"/>
          </a:p>
        </p:txBody>
      </p:sp>
      <p:pic>
        <p:nvPicPr>
          <p:cNvPr id="7" name="Picture 6">
            <a:extLst>
              <a:ext uri="{FF2B5EF4-FFF2-40B4-BE49-F238E27FC236}">
                <a16:creationId xmlns:a16="http://schemas.microsoft.com/office/drawing/2014/main" id="{49157FCE-6DB1-48DE-9297-D63741D1B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496" y="1153392"/>
            <a:ext cx="4925112" cy="3191320"/>
          </a:xfrm>
          <a:prstGeom prst="rect">
            <a:avLst/>
          </a:prstGeom>
          <a:ln>
            <a:solidFill>
              <a:schemeClr val="accent1"/>
            </a:solidFill>
          </a:ln>
        </p:spPr>
      </p:pic>
      <p:pic>
        <p:nvPicPr>
          <p:cNvPr id="9" name="Picture 8">
            <a:extLst>
              <a:ext uri="{FF2B5EF4-FFF2-40B4-BE49-F238E27FC236}">
                <a16:creationId xmlns:a16="http://schemas.microsoft.com/office/drawing/2014/main" id="{21A48F39-08A4-4297-BD9B-A8C74A0BF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4" y="1176149"/>
            <a:ext cx="4450976" cy="4528459"/>
          </a:xfrm>
          <a:prstGeom prst="rect">
            <a:avLst/>
          </a:prstGeom>
          <a:ln>
            <a:solidFill>
              <a:schemeClr val="accent1"/>
            </a:solidFill>
          </a:ln>
        </p:spPr>
      </p:pic>
      <p:sp>
        <p:nvSpPr>
          <p:cNvPr id="10" name="Content Placeholder 7">
            <a:extLst>
              <a:ext uri="{FF2B5EF4-FFF2-40B4-BE49-F238E27FC236}">
                <a16:creationId xmlns:a16="http://schemas.microsoft.com/office/drawing/2014/main" id="{F1A02901-FFAC-482A-A9E4-F1E3AAC18EC1}"/>
              </a:ext>
            </a:extLst>
          </p:cNvPr>
          <p:cNvSpPr txBox="1">
            <a:spLocks/>
          </p:cNvSpPr>
          <p:nvPr/>
        </p:nvSpPr>
        <p:spPr>
          <a:xfrm>
            <a:off x="7175495" y="4344712"/>
            <a:ext cx="4925112" cy="719171"/>
          </a:xfrm>
          <a:prstGeom prst="rect">
            <a:avLst/>
          </a:prstGeom>
          <a:noFill/>
          <a:ln>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C00000"/>
                </a:solidFill>
              </a:rPr>
              <a:t>Above,  Page 65</a:t>
            </a:r>
          </a:p>
          <a:p>
            <a:r>
              <a:rPr lang="en-US" sz="1200" dirty="0">
                <a:solidFill>
                  <a:srgbClr val="C00000"/>
                </a:solidFill>
              </a:rPr>
              <a:t>On 2/20/2020, less than a month later, Mark </a:t>
            </a:r>
            <a:r>
              <a:rPr lang="en-US" sz="1200" dirty="0" err="1">
                <a:solidFill>
                  <a:srgbClr val="C00000"/>
                </a:solidFill>
              </a:rPr>
              <a:t>Manganaro</a:t>
            </a:r>
            <a:r>
              <a:rPr lang="en-US" sz="1200" dirty="0">
                <a:solidFill>
                  <a:srgbClr val="C00000"/>
                </a:solidFill>
              </a:rPr>
              <a:t> of ES&amp;S, is requesting formal certification of EVS </a:t>
            </a:r>
            <a:r>
              <a:rPr lang="en-US" sz="1200" dirty="0" err="1">
                <a:solidFill>
                  <a:srgbClr val="C00000"/>
                </a:solidFill>
              </a:rPr>
              <a:t>Vers</a:t>
            </a:r>
            <a:r>
              <a:rPr lang="en-US" sz="1200" dirty="0">
                <a:solidFill>
                  <a:srgbClr val="C00000"/>
                </a:solidFill>
              </a:rPr>
              <a:t>: 6.0.4.3.  </a:t>
            </a:r>
          </a:p>
        </p:txBody>
      </p:sp>
      <p:sp>
        <p:nvSpPr>
          <p:cNvPr id="13" name="Star: 5 Points 12">
            <a:extLst>
              <a:ext uri="{FF2B5EF4-FFF2-40B4-BE49-F238E27FC236}">
                <a16:creationId xmlns:a16="http://schemas.microsoft.com/office/drawing/2014/main" id="{A897858B-6A4A-480E-9A4A-6F2BAF64ACB5}"/>
              </a:ext>
            </a:extLst>
          </p:cNvPr>
          <p:cNvSpPr/>
          <p:nvPr/>
        </p:nvSpPr>
        <p:spPr>
          <a:xfrm>
            <a:off x="3101788" y="5432612"/>
            <a:ext cx="847165" cy="537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64817A02-074E-43D7-A93A-AA7F8A3175B7}"/>
              </a:ext>
            </a:extLst>
          </p:cNvPr>
          <p:cNvSpPr/>
          <p:nvPr/>
        </p:nvSpPr>
        <p:spPr>
          <a:xfrm>
            <a:off x="9704293" y="5047130"/>
            <a:ext cx="847165" cy="537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57D24482-ABF6-4942-B508-71AC01E2FEC7}"/>
              </a:ext>
            </a:extLst>
          </p:cNvPr>
          <p:cNvSpPr>
            <a:spLocks noGrp="1"/>
          </p:cNvSpPr>
          <p:nvPr>
            <p:ph type="sldNum" sz="quarter" idx="12"/>
          </p:nvPr>
        </p:nvSpPr>
        <p:spPr/>
        <p:txBody>
          <a:bodyPr/>
          <a:lstStyle/>
          <a:p>
            <a:fld id="{02F0D5C9-15CD-46DC-9894-39F1EDEE2661}" type="slidenum">
              <a:rPr lang="en-US" smtClean="0"/>
              <a:t>36</a:t>
            </a:fld>
            <a:endParaRPr lang="en-US"/>
          </a:p>
        </p:txBody>
      </p:sp>
    </p:spTree>
    <p:extLst>
      <p:ext uri="{BB962C8B-B14F-4D97-AF65-F5344CB8AC3E}">
        <p14:creationId xmlns:p14="http://schemas.microsoft.com/office/powerpoint/2010/main" val="8701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C21-86DA-4B3C-8248-B0DCF035A892}"/>
              </a:ext>
            </a:extLst>
          </p:cNvPr>
          <p:cNvSpPr>
            <a:spLocks noGrp="1"/>
          </p:cNvSpPr>
          <p:nvPr>
            <p:ph type="title"/>
          </p:nvPr>
        </p:nvSpPr>
        <p:spPr>
          <a:xfrm>
            <a:off x="838200" y="218477"/>
            <a:ext cx="10515600" cy="558240"/>
          </a:xfrm>
        </p:spPr>
        <p:txBody>
          <a:bodyPr>
            <a:normAutofit fontScale="90000"/>
          </a:bodyPr>
          <a:lstStyle/>
          <a:p>
            <a:r>
              <a:rPr lang="en-US" dirty="0"/>
              <a:t>Summary of Findings</a:t>
            </a:r>
          </a:p>
        </p:txBody>
      </p:sp>
      <p:sp>
        <p:nvSpPr>
          <p:cNvPr id="3" name="Content Placeholder 2">
            <a:extLst>
              <a:ext uri="{FF2B5EF4-FFF2-40B4-BE49-F238E27FC236}">
                <a16:creationId xmlns:a16="http://schemas.microsoft.com/office/drawing/2014/main" id="{A1FBAB87-C532-4809-BEB1-6C6B82D43FEC}"/>
              </a:ext>
            </a:extLst>
          </p:cNvPr>
          <p:cNvSpPr>
            <a:spLocks noGrp="1"/>
          </p:cNvSpPr>
          <p:nvPr>
            <p:ph idx="1"/>
          </p:nvPr>
        </p:nvSpPr>
        <p:spPr>
          <a:xfrm>
            <a:off x="396815" y="923367"/>
            <a:ext cx="11628408" cy="5934634"/>
          </a:xfrm>
        </p:spPr>
        <p:txBody>
          <a:bodyPr>
            <a:normAutofit fontScale="92500" lnSpcReduction="20000"/>
          </a:bodyPr>
          <a:lstStyle/>
          <a:p>
            <a:pPr>
              <a:spcBef>
                <a:spcPts val="400"/>
              </a:spcBef>
            </a:pPr>
            <a:r>
              <a:rPr lang="en-US" sz="1600" dirty="0"/>
              <a:t>Slide 15: April 1: Sedgwick Co purchased voting software from </a:t>
            </a:r>
            <a:r>
              <a:rPr lang="en-US" sz="1600" dirty="0" err="1"/>
              <a:t>EasyVote</a:t>
            </a:r>
            <a:r>
              <a:rPr lang="en-US" sz="1600" dirty="0"/>
              <a:t>. </a:t>
            </a:r>
            <a:r>
              <a:rPr lang="en-US" sz="1600" dirty="0" err="1"/>
              <a:t>EasyVote’s</a:t>
            </a:r>
            <a:r>
              <a:rPr lang="en-US" sz="1600" dirty="0"/>
              <a:t> website, states their data is stored in the AZURA Cloud rather than on servers.  </a:t>
            </a:r>
          </a:p>
          <a:p>
            <a:pPr>
              <a:spcBef>
                <a:spcPts val="400"/>
              </a:spcBef>
            </a:pPr>
            <a:r>
              <a:rPr lang="en-US" sz="1600" dirty="0"/>
              <a:t>Slide14: March 24: JOCO Election Employees Work From Home Solution – allows employees to communicate to ELVIS – the Election Voter Information System, via the internet, in order to process voter registrations and advance mail ballot applications. ELVIS is software made by ES&amp;S.</a:t>
            </a:r>
          </a:p>
          <a:p>
            <a:pPr>
              <a:spcBef>
                <a:spcPts val="400"/>
              </a:spcBef>
            </a:pPr>
            <a:r>
              <a:rPr lang="en-US" sz="1600" dirty="0"/>
              <a:t>Slide 13: July 1, 2020 JOCO participates in the EI-ISAC Election Systems Pilot Program.  And Sept. 1, JOCO is aware of 7 Drop Boxes they will receive.  </a:t>
            </a:r>
          </a:p>
          <a:p>
            <a:pPr>
              <a:spcBef>
                <a:spcPts val="400"/>
              </a:spcBef>
            </a:pPr>
            <a:r>
              <a:rPr lang="en-US" sz="1600" dirty="0"/>
              <a:t>Slide 12: Sept. 21, 2020: Re, Mail Ballot Cancellation Requests.  Because this election system and approach was being custom designed on the fly, there was no consistency on how to address issues in a standard approach across all counties.  Thus, voters were not treated the same across the state.  This email would indicate that advanced ballots were being mailed out ahead of time; even without a request for one. Hence, the voters were requesting they not be sent.</a:t>
            </a:r>
          </a:p>
          <a:p>
            <a:pPr marL="457200" lvl="1">
              <a:spcBef>
                <a:spcPts val="400"/>
              </a:spcBef>
            </a:pPr>
            <a:r>
              <a:rPr lang="en-US" sz="1200" dirty="0">
                <a:solidFill>
                  <a:srgbClr val="C00000"/>
                </a:solidFill>
              </a:rPr>
              <a:t>Seems like a recipe for chaos and for fraud.</a:t>
            </a:r>
          </a:p>
          <a:p>
            <a:pPr marL="0">
              <a:spcBef>
                <a:spcPts val="400"/>
              </a:spcBef>
            </a:pPr>
            <a:r>
              <a:rPr lang="en-US" sz="1600" dirty="0"/>
              <a:t>Slide 11: Oct. 8, 2020:  Acceptance of the CTCL funding for $856,256 for JOCO and detail about how the money was designed to be spent.</a:t>
            </a:r>
          </a:p>
          <a:p>
            <a:pPr>
              <a:spcBef>
                <a:spcPts val="400"/>
              </a:spcBef>
            </a:pPr>
            <a:r>
              <a:rPr lang="en-US" sz="1600" dirty="0"/>
              <a:t>Slide 10:  Oct. 16, 2020; This an internal certification of the election system.  </a:t>
            </a:r>
            <a:r>
              <a:rPr lang="en-US" sz="1600" dirty="0">
                <a:solidFill>
                  <a:srgbClr val="C00000"/>
                </a:solidFill>
              </a:rPr>
              <a:t>Shouldn’t there be an External Certification?  </a:t>
            </a:r>
            <a:r>
              <a:rPr lang="en-US" sz="1600" dirty="0"/>
              <a:t>This is a well crafted letter to report to the public that essentially none of the equipment is ever connected to the internet. Re, CONNECTIVITY – The </a:t>
            </a:r>
            <a:r>
              <a:rPr lang="en-US" sz="1600" dirty="0" err="1"/>
              <a:t>ElectionWare</a:t>
            </a:r>
            <a:r>
              <a:rPr lang="en-US" sz="1600" dirty="0"/>
              <a:t> System operates on a closed, air-gapped network in a locked, secured area….  </a:t>
            </a:r>
            <a:r>
              <a:rPr lang="en-US" sz="1600" dirty="0">
                <a:solidFill>
                  <a:srgbClr val="C00000"/>
                </a:solidFill>
              </a:rPr>
              <a:t>My cell phone also has an “air-gap” between it and the cell tower, but it can still connected to the internet.</a:t>
            </a:r>
          </a:p>
          <a:p>
            <a:pPr>
              <a:spcBef>
                <a:spcPts val="400"/>
              </a:spcBef>
            </a:pPr>
            <a:r>
              <a:rPr lang="en-US" sz="1600" dirty="0"/>
              <a:t>Slide 8 &amp; 9: Oct. 21-26, 2020: Interesting case where a registered democrat reported that he received 5-five letters from the “</a:t>
            </a:r>
            <a:r>
              <a:rPr lang="en-US" sz="1600" b="1" i="1" u="sng" dirty="0"/>
              <a:t>Center of Voter Information</a:t>
            </a:r>
            <a:r>
              <a:rPr lang="en-US" sz="1600" dirty="0"/>
              <a:t>” group.  He decided to test the system, making up data on a request for a ballot. His registered Republican wife and son, only received one letter.  He self reported after receiving a ballot from JOCO that he </a:t>
            </a:r>
            <a:r>
              <a:rPr lang="en-US" sz="1600" b="1" u="sng" dirty="0"/>
              <a:t>falsified data as a test of the system</a:t>
            </a:r>
            <a:r>
              <a:rPr lang="en-US" sz="1600" dirty="0"/>
              <a:t>.  Because this story reached the news room of KCTV5, they decided to forward this case to the County DA for prosecution. </a:t>
            </a:r>
          </a:p>
          <a:p>
            <a:pPr lvl="1">
              <a:spcBef>
                <a:spcPts val="400"/>
              </a:spcBef>
            </a:pPr>
            <a:r>
              <a:rPr lang="en-US" sz="1200" dirty="0">
                <a:solidFill>
                  <a:srgbClr val="C00000"/>
                </a:solidFill>
              </a:rPr>
              <a:t>This case begs the question, </a:t>
            </a:r>
            <a:r>
              <a:rPr lang="en-US" sz="1200" b="1" dirty="0">
                <a:solidFill>
                  <a:srgbClr val="C00000"/>
                </a:solidFill>
              </a:rPr>
              <a:t>how many times could this have happened? </a:t>
            </a:r>
          </a:p>
          <a:p>
            <a:pPr lvl="1">
              <a:spcBef>
                <a:spcPts val="400"/>
              </a:spcBef>
            </a:pPr>
            <a:r>
              <a:rPr lang="en-US" sz="1200" dirty="0">
                <a:solidFill>
                  <a:srgbClr val="C00000"/>
                </a:solidFill>
              </a:rPr>
              <a:t>The Center of Voter Information probably did not receive a phone call for their part in this… just guessing</a:t>
            </a:r>
          </a:p>
          <a:p>
            <a:pPr>
              <a:spcBef>
                <a:spcPts val="400"/>
              </a:spcBef>
            </a:pPr>
            <a:r>
              <a:rPr lang="en-US" sz="1600" dirty="0"/>
              <a:t>Slide 7: Nov. 2, 2020:  A citizen reported suspicious USPS Activity. A Black SUV was spotted giving ballots to USPS drivers in a parking lot…  USPS explained this was done with their knowledge.</a:t>
            </a:r>
          </a:p>
          <a:p>
            <a:pPr marL="0">
              <a:spcBef>
                <a:spcPts val="400"/>
              </a:spcBef>
            </a:pPr>
            <a:r>
              <a:rPr lang="en-US" sz="1600" dirty="0"/>
              <a:t>Slide 6: Nov. 12, 2020: Two extremely tight races; both within 0.5% of each other.  </a:t>
            </a:r>
            <a:r>
              <a:rPr lang="en-US" sz="1600" dirty="0">
                <a:solidFill>
                  <a:srgbClr val="C00000"/>
                </a:solidFill>
              </a:rPr>
              <a:t>This underscores the need for election system accuracy.</a:t>
            </a:r>
          </a:p>
          <a:p>
            <a:pPr>
              <a:spcBef>
                <a:spcPts val="400"/>
              </a:spcBef>
            </a:pPr>
            <a:r>
              <a:rPr lang="en-US" sz="1600" dirty="0">
                <a:solidFill>
                  <a:srgbClr val="C00000"/>
                </a:solidFill>
              </a:rPr>
              <a:t>Slide 5: Nov. 23 &amp; 24, 2020: A post election acknowledgement that the final numbers from the voting software did not balance.  The voter history by precinct from ELVIS did not match the votes counted in the vote tabulation software.</a:t>
            </a:r>
          </a:p>
          <a:p>
            <a:pPr lvl="1">
              <a:spcBef>
                <a:spcPts val="400"/>
              </a:spcBef>
            </a:pPr>
            <a:r>
              <a:rPr lang="en-US" sz="1200" dirty="0">
                <a:solidFill>
                  <a:srgbClr val="C00000"/>
                </a:solidFill>
              </a:rPr>
              <a:t>There was concern about how this might look to the public.  Subsequent messages provide additional context; as they sought greater reporting capability and more functions to address invalid voters from ES&amp;S.</a:t>
            </a:r>
          </a:p>
          <a:p>
            <a:pPr marL="0">
              <a:spcBef>
                <a:spcPts val="400"/>
              </a:spcBef>
            </a:pPr>
            <a:endParaRPr lang="en-US" sz="1600" dirty="0">
              <a:solidFill>
                <a:srgbClr val="C00000"/>
              </a:solidFill>
            </a:endParaRPr>
          </a:p>
          <a:p>
            <a:pPr>
              <a:spcBef>
                <a:spcPts val="400"/>
              </a:spcBef>
            </a:pPr>
            <a:r>
              <a:rPr lang="en-US" sz="1600" dirty="0"/>
              <a:t>The ES&amp;S systems are custom made. On several occasions, Change Orders were provided to ES&amp;S to add additional functionality to the voting system.</a:t>
            </a:r>
          </a:p>
        </p:txBody>
      </p:sp>
      <p:sp>
        <p:nvSpPr>
          <p:cNvPr id="4" name="Slide Number Placeholder 3">
            <a:extLst>
              <a:ext uri="{FF2B5EF4-FFF2-40B4-BE49-F238E27FC236}">
                <a16:creationId xmlns:a16="http://schemas.microsoft.com/office/drawing/2014/main" id="{33FDB32E-4B1C-47C4-83AA-963E1BAFD6E5}"/>
              </a:ext>
            </a:extLst>
          </p:cNvPr>
          <p:cNvSpPr>
            <a:spLocks noGrp="1"/>
          </p:cNvSpPr>
          <p:nvPr>
            <p:ph type="sldNum" sz="quarter" idx="12"/>
          </p:nvPr>
        </p:nvSpPr>
        <p:spPr/>
        <p:txBody>
          <a:bodyPr/>
          <a:lstStyle/>
          <a:p>
            <a:fld id="{02F0D5C9-15CD-46DC-9894-39F1EDEE2661}" type="slidenum">
              <a:rPr lang="en-US" smtClean="0"/>
              <a:t>4</a:t>
            </a:fld>
            <a:endParaRPr lang="en-US"/>
          </a:p>
        </p:txBody>
      </p:sp>
    </p:spTree>
    <p:extLst>
      <p:ext uri="{BB962C8B-B14F-4D97-AF65-F5344CB8AC3E}">
        <p14:creationId xmlns:p14="http://schemas.microsoft.com/office/powerpoint/2010/main" val="362680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1325563"/>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0" y="5473005"/>
            <a:ext cx="5740912" cy="1384995"/>
          </a:xfrm>
          <a:prstGeom prst="rect">
            <a:avLst/>
          </a:prstGeom>
          <a:noFill/>
          <a:ln>
            <a:solidFill>
              <a:schemeClr val="accent1"/>
            </a:solidFill>
          </a:ln>
        </p:spPr>
        <p:txBody>
          <a:bodyPr wrap="square" rtlCol="0">
            <a:spAutoFit/>
          </a:bodyPr>
          <a:lstStyle/>
          <a:p>
            <a:r>
              <a:rPr lang="en-US" sz="1200" dirty="0">
                <a:solidFill>
                  <a:srgbClr val="C00000"/>
                </a:solidFill>
              </a:rPr>
              <a:t>Above, Page 19:</a:t>
            </a:r>
          </a:p>
          <a:p>
            <a:pPr marL="285750" indent="-285750">
              <a:buFont typeface="Arial" panose="020B0604020202020204" pitchFamily="34" charset="0"/>
              <a:buChar char="•"/>
            </a:pPr>
            <a:r>
              <a:rPr lang="en-US" sz="1200" dirty="0">
                <a:solidFill>
                  <a:srgbClr val="C00000"/>
                </a:solidFill>
              </a:rPr>
              <a:t>A post election acknowledgement that the final numbers from the voting software </a:t>
            </a:r>
            <a:r>
              <a:rPr lang="en-US" sz="1200" b="1" u="sng" dirty="0">
                <a:solidFill>
                  <a:srgbClr val="C00000"/>
                </a:solidFill>
              </a:rPr>
              <a:t>did not balance.  The voter history by precinct from ELVIS did not match the votes counted in the vote tabulation software.</a:t>
            </a:r>
          </a:p>
          <a:p>
            <a:pPr marL="285750" indent="-285750">
              <a:buFont typeface="Arial" panose="020B0604020202020204" pitchFamily="34" charset="0"/>
              <a:buChar char="•"/>
            </a:pPr>
            <a:r>
              <a:rPr lang="en-US" sz="1200" dirty="0">
                <a:solidFill>
                  <a:srgbClr val="C00000"/>
                </a:solidFill>
              </a:rPr>
              <a:t>There was concern about how this might look to the public.</a:t>
            </a:r>
          </a:p>
          <a:p>
            <a:pPr marL="285750" indent="-285750">
              <a:buFont typeface="Arial" panose="020B0604020202020204" pitchFamily="34" charset="0"/>
              <a:buChar char="•"/>
            </a:pPr>
            <a:r>
              <a:rPr lang="en-US" sz="1200" dirty="0">
                <a:solidFill>
                  <a:srgbClr val="C00000"/>
                </a:solidFill>
              </a:rPr>
              <a:t>The following pages provide additional context; as they sought greater reporting capability and more functions to address invalid voters.</a:t>
            </a:r>
          </a:p>
        </p:txBody>
      </p:sp>
      <p:sp>
        <p:nvSpPr>
          <p:cNvPr id="13" name="TextBox 12">
            <a:extLst>
              <a:ext uri="{FF2B5EF4-FFF2-40B4-BE49-F238E27FC236}">
                <a16:creationId xmlns:a16="http://schemas.microsoft.com/office/drawing/2014/main" id="{85FAEC0E-40A6-4BE0-9CCE-C5806E92E528}"/>
              </a:ext>
            </a:extLst>
          </p:cNvPr>
          <p:cNvSpPr txBox="1"/>
          <p:nvPr/>
        </p:nvSpPr>
        <p:spPr>
          <a:xfrm>
            <a:off x="5740912" y="5842336"/>
            <a:ext cx="6111782" cy="830997"/>
          </a:xfrm>
          <a:prstGeom prst="rect">
            <a:avLst/>
          </a:prstGeom>
          <a:noFill/>
          <a:ln>
            <a:solidFill>
              <a:schemeClr val="accent1"/>
            </a:solidFill>
          </a:ln>
        </p:spPr>
        <p:txBody>
          <a:bodyPr wrap="square" rtlCol="0">
            <a:spAutoFit/>
          </a:bodyPr>
          <a:lstStyle/>
          <a:p>
            <a:r>
              <a:rPr lang="en-US" sz="1600" dirty="0">
                <a:solidFill>
                  <a:srgbClr val="C00000"/>
                </a:solidFill>
              </a:rPr>
              <a:t>Above, Page 23:</a:t>
            </a:r>
          </a:p>
          <a:p>
            <a:r>
              <a:rPr lang="en-US" sz="1600" dirty="0">
                <a:solidFill>
                  <a:srgbClr val="C00000"/>
                </a:solidFill>
              </a:rPr>
              <a:t>Post election discrepancy: the number of Advance Voters in ELVIS do not match the number of voters in </a:t>
            </a:r>
            <a:r>
              <a:rPr lang="en-US" sz="1600" dirty="0" err="1">
                <a:solidFill>
                  <a:srgbClr val="C00000"/>
                </a:solidFill>
              </a:rPr>
              <a:t>Electionware</a:t>
            </a:r>
            <a:r>
              <a:rPr lang="en-US" sz="1600" dirty="0">
                <a:solidFill>
                  <a:srgbClr val="C00000"/>
                </a:solidFill>
              </a:rPr>
              <a:t>.</a:t>
            </a:r>
            <a:endParaRPr lang="en-US" dirty="0">
              <a:solidFill>
                <a:srgbClr val="C00000"/>
              </a:solidFill>
            </a:endParaRPr>
          </a:p>
        </p:txBody>
      </p:sp>
      <p:pic>
        <p:nvPicPr>
          <p:cNvPr id="17" name="Picture 16">
            <a:extLst>
              <a:ext uri="{FF2B5EF4-FFF2-40B4-BE49-F238E27FC236}">
                <a16:creationId xmlns:a16="http://schemas.microsoft.com/office/drawing/2014/main" id="{C6CC25D0-A1B4-425F-9D6A-209F61950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65" y="1248659"/>
            <a:ext cx="5081108" cy="4224346"/>
          </a:xfrm>
          <a:prstGeom prst="rect">
            <a:avLst/>
          </a:prstGeom>
          <a:ln>
            <a:solidFill>
              <a:schemeClr val="accent1"/>
            </a:solidFill>
          </a:ln>
        </p:spPr>
      </p:pic>
      <p:sp>
        <p:nvSpPr>
          <p:cNvPr id="18" name="Star: 5 Points 17">
            <a:extLst>
              <a:ext uri="{FF2B5EF4-FFF2-40B4-BE49-F238E27FC236}">
                <a16:creationId xmlns:a16="http://schemas.microsoft.com/office/drawing/2014/main" id="{5DD48BED-7D80-4F4D-A6E8-36386459586F}"/>
              </a:ext>
            </a:extLst>
          </p:cNvPr>
          <p:cNvSpPr/>
          <p:nvPr/>
        </p:nvSpPr>
        <p:spPr>
          <a:xfrm>
            <a:off x="4252823" y="3907767"/>
            <a:ext cx="415674" cy="4485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6BE6725-AA4C-4774-A744-23AF87A09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912" y="1248659"/>
            <a:ext cx="6111782" cy="4594818"/>
          </a:xfrm>
          <a:prstGeom prst="rect">
            <a:avLst/>
          </a:prstGeom>
          <a:ln>
            <a:solidFill>
              <a:schemeClr val="accent1"/>
            </a:solidFill>
          </a:ln>
        </p:spPr>
      </p:pic>
      <p:sp>
        <p:nvSpPr>
          <p:cNvPr id="21" name="Star: 5 Points 20">
            <a:extLst>
              <a:ext uri="{FF2B5EF4-FFF2-40B4-BE49-F238E27FC236}">
                <a16:creationId xmlns:a16="http://schemas.microsoft.com/office/drawing/2014/main" id="{800A4F03-BCF7-48D8-B596-441DA0183446}"/>
              </a:ext>
            </a:extLst>
          </p:cNvPr>
          <p:cNvSpPr/>
          <p:nvPr/>
        </p:nvSpPr>
        <p:spPr>
          <a:xfrm>
            <a:off x="10538605" y="4293080"/>
            <a:ext cx="415674" cy="4485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8E8AE5B7-3F06-4A38-AF69-58CC8CC40489}"/>
              </a:ext>
            </a:extLst>
          </p:cNvPr>
          <p:cNvSpPr>
            <a:spLocks noGrp="1"/>
          </p:cNvSpPr>
          <p:nvPr>
            <p:ph type="sldNum" sz="quarter" idx="12"/>
          </p:nvPr>
        </p:nvSpPr>
        <p:spPr/>
        <p:txBody>
          <a:bodyPr/>
          <a:lstStyle/>
          <a:p>
            <a:fld id="{02F0D5C9-15CD-46DC-9894-39F1EDEE2661}" type="slidenum">
              <a:rPr lang="en-US" smtClean="0"/>
              <a:t>5</a:t>
            </a:fld>
            <a:endParaRPr lang="en-US"/>
          </a:p>
        </p:txBody>
      </p:sp>
    </p:spTree>
    <p:extLst>
      <p:ext uri="{BB962C8B-B14F-4D97-AF65-F5344CB8AC3E}">
        <p14:creationId xmlns:p14="http://schemas.microsoft.com/office/powerpoint/2010/main" val="387501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E6FE6-D9BD-407C-8F4D-17F70CDD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 y="2530629"/>
            <a:ext cx="5566946" cy="4321586"/>
          </a:xfrm>
          <a:prstGeom prst="rect">
            <a:avLst/>
          </a:prstGeom>
          <a:ln>
            <a:solidFill>
              <a:schemeClr val="accent1"/>
            </a:solidFill>
          </a:ln>
        </p:spPr>
      </p:pic>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1325563"/>
          </a:xfrm>
        </p:spPr>
        <p:txBody>
          <a:bodyPr>
            <a:normAutofit/>
          </a:bodyPr>
          <a:lstStyle/>
          <a:p>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1. </a:t>
            </a:r>
            <a:r>
              <a:rPr kumimoji="0" lang="fr-FR" sz="2400" b="1" i="0" u="none" strike="noStrike" kern="1200" cap="none" spc="0" normalizeH="0" baseline="0" noProof="0" dirty="0">
                <a:ln>
                  <a:noFill/>
                </a:ln>
                <a:solidFill>
                  <a:srgbClr val="4472C4"/>
                </a:solidFill>
                <a:effectLst/>
                <a:uLnTx/>
                <a:uFillTx/>
                <a:latin typeface="Calibri Light" panose="020F0302020204030204"/>
                <a:ea typeface="+mj-ea"/>
                <a:cs typeface="+mj-cs"/>
              </a:rPr>
              <a:t>KORA File: 20211223080824428.pdf, </a:t>
            </a:r>
            <a:r>
              <a:rPr kumimoji="0" lang="fr-FR" sz="2400" b="1" i="0" u="none" strike="noStrike" kern="1200" cap="none" spc="0" normalizeH="0" baseline="0" noProof="0" dirty="0">
                <a:ln>
                  <a:noFill/>
                </a:ln>
                <a:solidFill>
                  <a:prstClr val="black"/>
                </a:solidFill>
                <a:effectLst/>
                <a:uLnTx/>
                <a:uFillTx/>
                <a:latin typeface="Calibri Light" panose="020F0302020204030204"/>
                <a:ea typeface="+mj-ea"/>
                <a:cs typeface="+mj-cs"/>
              </a:rPr>
              <a:t>91</a:t>
            </a:r>
            <a:r>
              <a:rPr kumimoji="0" lang="fr-FR" sz="2400" b="1" i="0" u="none" strike="noStrike" kern="1200" cap="none" spc="0" normalizeH="0" baseline="0" noProof="0" dirty="0">
                <a:ln>
                  <a:noFill/>
                </a:ln>
                <a:solidFill>
                  <a:srgbClr val="4472C4"/>
                </a:solidFill>
                <a:effectLst/>
                <a:uLnTx/>
                <a:uFillTx/>
                <a:latin typeface="Calibri Light" panose="020F0302020204030204"/>
                <a:ea typeface="+mj-ea"/>
                <a:cs typeface="+mj-cs"/>
              </a:rPr>
              <a:t> pages,  </a:t>
            </a:r>
            <a:br>
              <a:rPr kumimoji="0" lang="fr-FR"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kumimoji="0" lang="fr-FR" sz="2400" b="1" i="0" u="none" strike="noStrike" kern="1200" cap="none" spc="0" normalizeH="0" baseline="0" noProof="0" dirty="0">
                <a:ln>
                  <a:noFill/>
                </a:ln>
                <a:solidFill>
                  <a:srgbClr val="4472C4"/>
                </a:solidFill>
                <a:effectLst/>
                <a:uLnTx/>
                <a:uFillTx/>
                <a:latin typeface="Calibri Light" panose="020F0302020204030204"/>
                <a:ea typeface="+mj-ea"/>
                <a:cs typeface="+mj-cs"/>
              </a:rPr>
              <a:t>Date Range: 09/10 - 11/24/2020, </a:t>
            </a:r>
            <a:r>
              <a:rPr kumimoji="0" lang="fr-FR" sz="2400" b="1" i="0" u="none" strike="noStrike" kern="1200" cap="none" spc="0" normalizeH="0" baseline="0" noProof="0" dirty="0" err="1">
                <a:ln>
                  <a:noFill/>
                </a:ln>
                <a:solidFill>
                  <a:srgbClr val="4472C4"/>
                </a:solidFill>
                <a:effectLst/>
                <a:uLnTx/>
                <a:uFillTx/>
                <a:latin typeface="Calibri Light" panose="020F0302020204030204"/>
                <a:ea typeface="+mj-ea"/>
                <a:cs typeface="+mj-cs"/>
              </a:rPr>
              <a:t>Text</a:t>
            </a:r>
            <a:r>
              <a:rPr kumimoji="0" lang="fr-FR" sz="2400" b="1" i="0" u="none" strike="noStrike" kern="1200" cap="none" spc="0" normalizeH="0" baseline="0" noProof="0" dirty="0">
                <a:ln>
                  <a:noFill/>
                </a:ln>
                <a:solidFill>
                  <a:srgbClr val="4472C4"/>
                </a:solidFill>
                <a:effectLst/>
                <a:uLnTx/>
                <a:uFillTx/>
                <a:latin typeface="Calibri Light" panose="020F0302020204030204"/>
                <a:ea typeface="+mj-ea"/>
                <a:cs typeface="+mj-cs"/>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5615796" y="1460719"/>
            <a:ext cx="5302127" cy="584775"/>
          </a:xfrm>
          <a:prstGeom prst="rect">
            <a:avLst/>
          </a:prstGeom>
          <a:noFill/>
          <a:ln>
            <a:solidFill>
              <a:schemeClr val="accent1"/>
            </a:solidFill>
          </a:ln>
        </p:spPr>
        <p:txBody>
          <a:bodyPr wrap="square" rtlCol="0">
            <a:spAutoFit/>
          </a:bodyPr>
          <a:lstStyle/>
          <a:p>
            <a:r>
              <a:rPr lang="en-US" sz="1600" dirty="0">
                <a:solidFill>
                  <a:srgbClr val="C00000"/>
                </a:solidFill>
              </a:rPr>
              <a:t>Left, Pages 29 &amp; 30:</a:t>
            </a:r>
          </a:p>
          <a:p>
            <a:pPr marL="285750" indent="-285750">
              <a:buFont typeface="Arial" panose="020B0604020202020204" pitchFamily="34" charset="0"/>
              <a:buChar char="•"/>
            </a:pPr>
            <a:r>
              <a:rPr lang="en-US" sz="1600" dirty="0">
                <a:solidFill>
                  <a:srgbClr val="C00000"/>
                </a:solidFill>
              </a:rPr>
              <a:t>Acknowledgement of very tight races.</a:t>
            </a:r>
          </a:p>
        </p:txBody>
      </p:sp>
      <p:sp>
        <p:nvSpPr>
          <p:cNvPr id="18" name="Star: 5 Points 17">
            <a:extLst>
              <a:ext uri="{FF2B5EF4-FFF2-40B4-BE49-F238E27FC236}">
                <a16:creationId xmlns:a16="http://schemas.microsoft.com/office/drawing/2014/main" id="{5DD48BED-7D80-4F4D-A6E8-36386459586F}"/>
              </a:ext>
            </a:extLst>
          </p:cNvPr>
          <p:cNvSpPr/>
          <p:nvPr/>
        </p:nvSpPr>
        <p:spPr>
          <a:xfrm>
            <a:off x="4252823" y="3907767"/>
            <a:ext cx="415674" cy="4485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ED38A9-35D7-44D6-BA14-0E8EF05E8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 y="1315262"/>
            <a:ext cx="5566946" cy="1237432"/>
          </a:xfrm>
          <a:prstGeom prst="rect">
            <a:avLst/>
          </a:prstGeom>
          <a:ln>
            <a:solidFill>
              <a:schemeClr val="accent1"/>
            </a:solidFill>
          </a:ln>
        </p:spPr>
      </p:pic>
      <p:pic>
        <p:nvPicPr>
          <p:cNvPr id="8" name="Picture 7">
            <a:extLst>
              <a:ext uri="{FF2B5EF4-FFF2-40B4-BE49-F238E27FC236}">
                <a16:creationId xmlns:a16="http://schemas.microsoft.com/office/drawing/2014/main" id="{0D447E54-9C7F-43B8-A7B8-161A96CE2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835" y="2364330"/>
            <a:ext cx="6070142" cy="2828772"/>
          </a:xfrm>
          <a:prstGeom prst="rect">
            <a:avLst/>
          </a:prstGeom>
          <a:ln>
            <a:solidFill>
              <a:schemeClr val="accent1"/>
            </a:solidFill>
          </a:ln>
        </p:spPr>
      </p:pic>
      <p:sp>
        <p:nvSpPr>
          <p:cNvPr id="15" name="TextBox 14">
            <a:extLst>
              <a:ext uri="{FF2B5EF4-FFF2-40B4-BE49-F238E27FC236}">
                <a16:creationId xmlns:a16="http://schemas.microsoft.com/office/drawing/2014/main" id="{1A8E00AA-E0D9-4DF7-ACCD-9050B9B1677B}"/>
              </a:ext>
            </a:extLst>
          </p:cNvPr>
          <p:cNvSpPr txBox="1"/>
          <p:nvPr/>
        </p:nvSpPr>
        <p:spPr>
          <a:xfrm>
            <a:off x="6025212" y="5193102"/>
            <a:ext cx="5302127" cy="584775"/>
          </a:xfrm>
          <a:prstGeom prst="rect">
            <a:avLst/>
          </a:prstGeom>
          <a:noFill/>
          <a:ln>
            <a:solidFill>
              <a:schemeClr val="accent1"/>
            </a:solidFill>
          </a:ln>
        </p:spPr>
        <p:txBody>
          <a:bodyPr wrap="square" rtlCol="0">
            <a:spAutoFit/>
          </a:bodyPr>
          <a:lstStyle/>
          <a:p>
            <a:r>
              <a:rPr lang="en-US" sz="1600" dirty="0">
                <a:solidFill>
                  <a:srgbClr val="C00000"/>
                </a:solidFill>
              </a:rPr>
              <a:t>Above, Page 32:</a:t>
            </a:r>
          </a:p>
          <a:p>
            <a:pPr marL="285750" indent="-285750">
              <a:buFont typeface="Arial" panose="020B0604020202020204" pitchFamily="34" charset="0"/>
              <a:buChar char="•"/>
            </a:pPr>
            <a:r>
              <a:rPr lang="en-US" sz="1600" dirty="0">
                <a:solidFill>
                  <a:srgbClr val="C00000"/>
                </a:solidFill>
              </a:rPr>
              <a:t>Two extremely tight races; both within 0.5% of each other.</a:t>
            </a:r>
          </a:p>
        </p:txBody>
      </p:sp>
      <p:sp>
        <p:nvSpPr>
          <p:cNvPr id="9" name="Slide Number Placeholder 8">
            <a:extLst>
              <a:ext uri="{FF2B5EF4-FFF2-40B4-BE49-F238E27FC236}">
                <a16:creationId xmlns:a16="http://schemas.microsoft.com/office/drawing/2014/main" id="{0F264BF5-946A-4F45-BF0F-9AC29DBF4832}"/>
              </a:ext>
            </a:extLst>
          </p:cNvPr>
          <p:cNvSpPr>
            <a:spLocks noGrp="1"/>
          </p:cNvSpPr>
          <p:nvPr>
            <p:ph type="sldNum" sz="quarter" idx="12"/>
          </p:nvPr>
        </p:nvSpPr>
        <p:spPr/>
        <p:txBody>
          <a:bodyPr/>
          <a:lstStyle/>
          <a:p>
            <a:fld id="{02F0D5C9-15CD-46DC-9894-39F1EDEE2661}" type="slidenum">
              <a:rPr lang="en-US" smtClean="0"/>
              <a:t>6</a:t>
            </a:fld>
            <a:endParaRPr lang="en-US"/>
          </a:p>
        </p:txBody>
      </p:sp>
    </p:spTree>
    <p:extLst>
      <p:ext uri="{BB962C8B-B14F-4D97-AF65-F5344CB8AC3E}">
        <p14:creationId xmlns:p14="http://schemas.microsoft.com/office/powerpoint/2010/main" val="259103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6B7BE3-74AF-4E56-98B1-FFB61763D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4" y="3243531"/>
            <a:ext cx="5695456" cy="3508777"/>
          </a:xfrm>
          <a:prstGeom prst="rect">
            <a:avLst/>
          </a:prstGeom>
          <a:ln>
            <a:solidFill>
              <a:schemeClr val="accent1"/>
            </a:solidFill>
          </a:ln>
        </p:spPr>
      </p:pic>
      <p:pic>
        <p:nvPicPr>
          <p:cNvPr id="5" name="Picture 4">
            <a:extLst>
              <a:ext uri="{FF2B5EF4-FFF2-40B4-BE49-F238E27FC236}">
                <a16:creationId xmlns:a16="http://schemas.microsoft.com/office/drawing/2014/main" id="{6ED17C01-73B1-4D57-B0F0-92CB7CA96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20" y="1516840"/>
            <a:ext cx="5814884" cy="3605840"/>
          </a:xfrm>
          <a:prstGeom prst="rect">
            <a:avLst/>
          </a:prstGeom>
          <a:ln>
            <a:solidFill>
              <a:schemeClr val="accent1"/>
            </a:solidFill>
          </a:ln>
        </p:spPr>
      </p:pic>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1325563"/>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6095999" y="5160808"/>
            <a:ext cx="5302127" cy="830997"/>
          </a:xfrm>
          <a:prstGeom prst="rect">
            <a:avLst/>
          </a:prstGeom>
          <a:noFill/>
          <a:ln>
            <a:solidFill>
              <a:schemeClr val="accent1"/>
            </a:solidFill>
          </a:ln>
        </p:spPr>
        <p:txBody>
          <a:bodyPr wrap="square" rtlCol="0">
            <a:spAutoFit/>
          </a:bodyPr>
          <a:lstStyle/>
          <a:p>
            <a:r>
              <a:rPr lang="en-US" sz="1600" dirty="0">
                <a:solidFill>
                  <a:srgbClr val="C00000"/>
                </a:solidFill>
              </a:rPr>
              <a:t>Left &amp; Above, Pages 37 &amp; 38:</a:t>
            </a:r>
          </a:p>
          <a:p>
            <a:pPr marL="285750" indent="-285750">
              <a:buFont typeface="Arial" panose="020B0604020202020204" pitchFamily="34" charset="0"/>
              <a:buChar char="•"/>
            </a:pPr>
            <a:r>
              <a:rPr lang="en-US" sz="1600" dirty="0">
                <a:solidFill>
                  <a:srgbClr val="C00000"/>
                </a:solidFill>
              </a:rPr>
              <a:t>Suspicious USPS Activity</a:t>
            </a:r>
          </a:p>
          <a:p>
            <a:pPr marL="285750" indent="-285750">
              <a:buFont typeface="Arial" panose="020B0604020202020204" pitchFamily="34" charset="0"/>
              <a:buChar char="•"/>
            </a:pPr>
            <a:r>
              <a:rPr lang="en-US" sz="1600" dirty="0">
                <a:solidFill>
                  <a:srgbClr val="C00000"/>
                </a:solidFill>
              </a:rPr>
              <a:t>Black SUV giving ballots to USPS drivers in a parking lot…  </a:t>
            </a:r>
          </a:p>
        </p:txBody>
      </p:sp>
      <p:sp>
        <p:nvSpPr>
          <p:cNvPr id="18" name="Star: 5 Points 17">
            <a:extLst>
              <a:ext uri="{FF2B5EF4-FFF2-40B4-BE49-F238E27FC236}">
                <a16:creationId xmlns:a16="http://schemas.microsoft.com/office/drawing/2014/main" id="{5DD48BED-7D80-4F4D-A6E8-36386459586F}"/>
              </a:ext>
            </a:extLst>
          </p:cNvPr>
          <p:cNvSpPr/>
          <p:nvPr/>
        </p:nvSpPr>
        <p:spPr>
          <a:xfrm>
            <a:off x="3605841" y="5671198"/>
            <a:ext cx="415674" cy="4485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3CC97C-D752-4D19-8725-476215663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64" y="1516840"/>
            <a:ext cx="5695456" cy="1761196"/>
          </a:xfrm>
          <a:prstGeom prst="rect">
            <a:avLst/>
          </a:prstGeom>
          <a:ln>
            <a:solidFill>
              <a:schemeClr val="accent1"/>
            </a:solidFill>
          </a:ln>
        </p:spPr>
      </p:pic>
      <p:sp>
        <p:nvSpPr>
          <p:cNvPr id="12" name="Slide Number Placeholder 11">
            <a:extLst>
              <a:ext uri="{FF2B5EF4-FFF2-40B4-BE49-F238E27FC236}">
                <a16:creationId xmlns:a16="http://schemas.microsoft.com/office/drawing/2014/main" id="{B8A361C1-4059-4BF4-B93F-09998E8045B7}"/>
              </a:ext>
            </a:extLst>
          </p:cNvPr>
          <p:cNvSpPr>
            <a:spLocks noGrp="1"/>
          </p:cNvSpPr>
          <p:nvPr>
            <p:ph type="sldNum" sz="quarter" idx="12"/>
          </p:nvPr>
        </p:nvSpPr>
        <p:spPr/>
        <p:txBody>
          <a:bodyPr/>
          <a:lstStyle/>
          <a:p>
            <a:fld id="{02F0D5C9-15CD-46DC-9894-39F1EDEE2661}" type="slidenum">
              <a:rPr lang="en-US" smtClean="0"/>
              <a:t>7</a:t>
            </a:fld>
            <a:endParaRPr lang="en-US"/>
          </a:p>
        </p:txBody>
      </p:sp>
    </p:spTree>
    <p:extLst>
      <p:ext uri="{BB962C8B-B14F-4D97-AF65-F5344CB8AC3E}">
        <p14:creationId xmlns:p14="http://schemas.microsoft.com/office/powerpoint/2010/main" val="18135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074FCF-9485-4065-A04F-354F69921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645" y="1012151"/>
            <a:ext cx="3634935" cy="5856894"/>
          </a:xfrm>
          <a:prstGeom prst="rect">
            <a:avLst/>
          </a:prstGeom>
          <a:ln>
            <a:solidFill>
              <a:schemeClr val="accent1"/>
            </a:solidFill>
          </a:ln>
        </p:spPr>
      </p:pic>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1325563"/>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46009" y="5545606"/>
            <a:ext cx="8014605" cy="1323439"/>
          </a:xfrm>
          <a:prstGeom prst="rect">
            <a:avLst/>
          </a:prstGeom>
          <a:noFill/>
          <a:ln>
            <a:solidFill>
              <a:schemeClr val="accent1"/>
            </a:solidFill>
          </a:ln>
        </p:spPr>
        <p:txBody>
          <a:bodyPr wrap="square" rtlCol="0">
            <a:spAutoFit/>
          </a:bodyPr>
          <a:lstStyle/>
          <a:p>
            <a:r>
              <a:rPr lang="en-US" sz="1600" dirty="0">
                <a:solidFill>
                  <a:srgbClr val="C00000"/>
                </a:solidFill>
              </a:rPr>
              <a:t>Above Pages: 53, 54, &amp; 55:</a:t>
            </a:r>
          </a:p>
          <a:p>
            <a:pPr marL="285750" indent="-285750">
              <a:buFont typeface="Arial" panose="020B0604020202020204" pitchFamily="34" charset="0"/>
              <a:buChar char="•"/>
            </a:pPr>
            <a:r>
              <a:rPr lang="en-US" sz="1600" dirty="0">
                <a:solidFill>
                  <a:srgbClr val="C00000"/>
                </a:solidFill>
              </a:rPr>
              <a:t>Interesting case where a </a:t>
            </a:r>
            <a:r>
              <a:rPr lang="en-US" sz="1600" u="sng" dirty="0">
                <a:solidFill>
                  <a:srgbClr val="C00000"/>
                </a:solidFill>
              </a:rPr>
              <a:t>registered democrat</a:t>
            </a:r>
            <a:r>
              <a:rPr lang="en-US" sz="1600" dirty="0">
                <a:solidFill>
                  <a:srgbClr val="C00000"/>
                </a:solidFill>
              </a:rPr>
              <a:t> reported that he received 5-five letters from the “</a:t>
            </a:r>
            <a:r>
              <a:rPr lang="en-US" sz="1600" b="1" i="1" u="sng" dirty="0">
                <a:solidFill>
                  <a:srgbClr val="C00000"/>
                </a:solidFill>
              </a:rPr>
              <a:t>Center of Voter Information” group</a:t>
            </a:r>
            <a:r>
              <a:rPr lang="en-US" sz="1600" dirty="0">
                <a:solidFill>
                  <a:srgbClr val="C00000"/>
                </a:solidFill>
              </a:rPr>
              <a:t>.  He decided to test the system, making up data…. </a:t>
            </a:r>
          </a:p>
          <a:p>
            <a:pPr marL="285750" indent="-285750">
              <a:buFont typeface="Arial" panose="020B0604020202020204" pitchFamily="34" charset="0"/>
              <a:buChar char="•"/>
            </a:pPr>
            <a:r>
              <a:rPr lang="en-US" sz="1600" dirty="0">
                <a:solidFill>
                  <a:srgbClr val="C00000"/>
                </a:solidFill>
              </a:rPr>
              <a:t>His registered Republican wife and son, only received one letter. </a:t>
            </a:r>
          </a:p>
          <a:p>
            <a:pPr marL="285750" indent="-285750">
              <a:buFont typeface="Arial" panose="020B0604020202020204" pitchFamily="34" charset="0"/>
              <a:buChar char="•"/>
            </a:pPr>
            <a:r>
              <a:rPr lang="en-US" sz="1600" dirty="0">
                <a:solidFill>
                  <a:srgbClr val="C00000"/>
                </a:solidFill>
              </a:rPr>
              <a:t>More on next slide.</a:t>
            </a:r>
          </a:p>
        </p:txBody>
      </p:sp>
      <p:sp>
        <p:nvSpPr>
          <p:cNvPr id="18" name="Star: 5 Points 17">
            <a:extLst>
              <a:ext uri="{FF2B5EF4-FFF2-40B4-BE49-F238E27FC236}">
                <a16:creationId xmlns:a16="http://schemas.microsoft.com/office/drawing/2014/main" id="{5DD48BED-7D80-4F4D-A6E8-36386459586F}"/>
              </a:ext>
            </a:extLst>
          </p:cNvPr>
          <p:cNvSpPr/>
          <p:nvPr/>
        </p:nvSpPr>
        <p:spPr>
          <a:xfrm>
            <a:off x="11776326" y="4394489"/>
            <a:ext cx="415674" cy="4485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AAA826-1883-4871-80B9-37B3AA98A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495" y="1224951"/>
            <a:ext cx="4541427" cy="4451230"/>
          </a:xfrm>
          <a:prstGeom prst="rect">
            <a:avLst/>
          </a:prstGeom>
          <a:ln>
            <a:solidFill>
              <a:schemeClr val="accent1"/>
            </a:solidFill>
          </a:ln>
        </p:spPr>
      </p:pic>
      <p:pic>
        <p:nvPicPr>
          <p:cNvPr id="12" name="Picture 11">
            <a:extLst>
              <a:ext uri="{FF2B5EF4-FFF2-40B4-BE49-F238E27FC236}">
                <a16:creationId xmlns:a16="http://schemas.microsoft.com/office/drawing/2014/main" id="{1E74900C-228B-4DD5-A230-5A2B382D6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0" y="1224950"/>
            <a:ext cx="3859249" cy="4373592"/>
          </a:xfrm>
          <a:prstGeom prst="rect">
            <a:avLst/>
          </a:prstGeom>
          <a:ln>
            <a:solidFill>
              <a:schemeClr val="accent1"/>
            </a:solidFill>
          </a:ln>
        </p:spPr>
      </p:pic>
      <p:sp>
        <p:nvSpPr>
          <p:cNvPr id="17" name="Slide Number Placeholder 16">
            <a:extLst>
              <a:ext uri="{FF2B5EF4-FFF2-40B4-BE49-F238E27FC236}">
                <a16:creationId xmlns:a16="http://schemas.microsoft.com/office/drawing/2014/main" id="{5EA3BC1D-DE39-4242-B071-D82C76FE56AE}"/>
              </a:ext>
            </a:extLst>
          </p:cNvPr>
          <p:cNvSpPr>
            <a:spLocks noGrp="1"/>
          </p:cNvSpPr>
          <p:nvPr>
            <p:ph type="sldNum" sz="quarter" idx="12"/>
          </p:nvPr>
        </p:nvSpPr>
        <p:spPr/>
        <p:txBody>
          <a:bodyPr/>
          <a:lstStyle/>
          <a:p>
            <a:fld id="{02F0D5C9-15CD-46DC-9894-39F1EDEE2661}" type="slidenum">
              <a:rPr lang="en-US" smtClean="0"/>
              <a:t>8</a:t>
            </a:fld>
            <a:endParaRPr lang="en-US"/>
          </a:p>
        </p:txBody>
      </p:sp>
    </p:spTree>
    <p:extLst>
      <p:ext uri="{BB962C8B-B14F-4D97-AF65-F5344CB8AC3E}">
        <p14:creationId xmlns:p14="http://schemas.microsoft.com/office/powerpoint/2010/main" val="158338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29F3C2-941D-4B14-A2C9-DF0FC03E8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2" y="1592073"/>
            <a:ext cx="4547313" cy="2609306"/>
          </a:xfrm>
          <a:prstGeom prst="rect">
            <a:avLst/>
          </a:prstGeom>
          <a:ln>
            <a:solidFill>
              <a:schemeClr val="accent1"/>
            </a:solidFill>
          </a:ln>
        </p:spPr>
      </p:pic>
      <p:sp>
        <p:nvSpPr>
          <p:cNvPr id="2" name="Title 1">
            <a:extLst>
              <a:ext uri="{FF2B5EF4-FFF2-40B4-BE49-F238E27FC236}">
                <a16:creationId xmlns:a16="http://schemas.microsoft.com/office/drawing/2014/main" id="{4539FBDF-6D15-4542-A853-8B03FDB3ED9C}"/>
              </a:ext>
            </a:extLst>
          </p:cNvPr>
          <p:cNvSpPr>
            <a:spLocks noGrp="1"/>
          </p:cNvSpPr>
          <p:nvPr>
            <p:ph type="title"/>
          </p:nvPr>
        </p:nvSpPr>
        <p:spPr>
          <a:xfrm>
            <a:off x="753035" y="42395"/>
            <a:ext cx="10515600" cy="1325563"/>
          </a:xfrm>
        </p:spPr>
        <p:txBody>
          <a:bodyPr>
            <a:normAutofit/>
          </a:bodyPr>
          <a:lstStyle/>
          <a:p>
            <a:r>
              <a:rPr lang="en-US" sz="2400" b="1" dirty="0"/>
              <a:t>1. </a:t>
            </a:r>
            <a:r>
              <a:rPr lang="fr-FR" sz="2400" b="1" dirty="0">
                <a:solidFill>
                  <a:schemeClr val="accent1"/>
                </a:solidFill>
              </a:rPr>
              <a:t>KORA File: 20211223080824428.pdf, </a:t>
            </a:r>
            <a:r>
              <a:rPr lang="fr-FR" sz="2400" b="1" dirty="0"/>
              <a:t>91</a:t>
            </a:r>
            <a:r>
              <a:rPr lang="fr-FR" sz="2400" b="1" dirty="0">
                <a:solidFill>
                  <a:schemeClr val="accent1"/>
                </a:solidFill>
              </a:rPr>
              <a:t> pages,  </a:t>
            </a:r>
            <a:br>
              <a:rPr lang="fr-FR" sz="2400" b="1" dirty="0">
                <a:solidFill>
                  <a:schemeClr val="accent1"/>
                </a:solidFill>
              </a:rPr>
            </a:br>
            <a:r>
              <a:rPr lang="fr-FR" sz="2400" b="1" dirty="0">
                <a:solidFill>
                  <a:schemeClr val="accent1"/>
                </a:solidFill>
              </a:rPr>
              <a:t>Date Range: 09/10 - 11/24/2020, </a:t>
            </a:r>
            <a:r>
              <a:rPr lang="fr-FR" sz="2400" b="1" dirty="0" err="1">
                <a:solidFill>
                  <a:schemeClr val="accent1"/>
                </a:solidFill>
              </a:rPr>
              <a:t>Text</a:t>
            </a:r>
            <a:r>
              <a:rPr lang="fr-FR" sz="2400" b="1" dirty="0">
                <a:solidFill>
                  <a:schemeClr val="accent1"/>
                </a:solidFill>
              </a:rPr>
              <a:t> Messages &amp; Email from Connie Schmidt</a:t>
            </a:r>
            <a:endParaRPr lang="en-US" sz="2400" b="1" dirty="0">
              <a:solidFill>
                <a:schemeClr val="accent1"/>
              </a:solidFill>
            </a:endParaRPr>
          </a:p>
        </p:txBody>
      </p:sp>
      <p:sp>
        <p:nvSpPr>
          <p:cNvPr id="10" name="TextBox 9">
            <a:extLst>
              <a:ext uri="{FF2B5EF4-FFF2-40B4-BE49-F238E27FC236}">
                <a16:creationId xmlns:a16="http://schemas.microsoft.com/office/drawing/2014/main" id="{B6717BA3-C655-4094-9BDA-07FB26090045}"/>
              </a:ext>
            </a:extLst>
          </p:cNvPr>
          <p:cNvSpPr txBox="1"/>
          <p:nvPr/>
        </p:nvSpPr>
        <p:spPr>
          <a:xfrm>
            <a:off x="4880090" y="4781645"/>
            <a:ext cx="6985836" cy="1815882"/>
          </a:xfrm>
          <a:prstGeom prst="rect">
            <a:avLst/>
          </a:prstGeom>
          <a:noFill/>
          <a:ln>
            <a:solidFill>
              <a:schemeClr val="accent1"/>
            </a:solidFill>
          </a:ln>
        </p:spPr>
        <p:txBody>
          <a:bodyPr wrap="square" rtlCol="0">
            <a:spAutoFit/>
          </a:bodyPr>
          <a:lstStyle/>
          <a:p>
            <a:r>
              <a:rPr lang="en-US" sz="1400" dirty="0">
                <a:solidFill>
                  <a:srgbClr val="C00000"/>
                </a:solidFill>
              </a:rPr>
              <a:t>Left, Pages 50 &amp; 52:</a:t>
            </a:r>
          </a:p>
          <a:p>
            <a:pPr marL="285750" indent="-285750">
              <a:buFont typeface="Arial" panose="020B0604020202020204" pitchFamily="34" charset="0"/>
              <a:buChar char="•"/>
            </a:pPr>
            <a:r>
              <a:rPr lang="en-US" sz="1400" dirty="0">
                <a:solidFill>
                  <a:srgbClr val="C00000"/>
                </a:solidFill>
              </a:rPr>
              <a:t>From previous slide, this gentleman, Paul Barrett, self reported that he falsified data and was still able to receive a ballot.</a:t>
            </a:r>
          </a:p>
          <a:p>
            <a:pPr marL="285750" indent="-285750">
              <a:buFont typeface="Arial" panose="020B0604020202020204" pitchFamily="34" charset="0"/>
              <a:buChar char="•"/>
            </a:pPr>
            <a:r>
              <a:rPr lang="en-US" sz="1400" dirty="0">
                <a:solidFill>
                  <a:srgbClr val="C00000"/>
                </a:solidFill>
              </a:rPr>
              <a:t>Because this story reached the news room of KCTV5, they decided to forward this case to the County DA for prosecution.</a:t>
            </a:r>
            <a:endParaRPr lang="en-US" sz="1600" dirty="0">
              <a:solidFill>
                <a:srgbClr val="C00000"/>
              </a:solidFill>
            </a:endParaRPr>
          </a:p>
          <a:p>
            <a:pPr marL="285750" indent="-285750">
              <a:buFont typeface="Arial" panose="020B0604020202020204" pitchFamily="34" charset="0"/>
              <a:buChar char="•"/>
            </a:pPr>
            <a:r>
              <a:rPr lang="en-US" sz="1400" dirty="0">
                <a:solidFill>
                  <a:srgbClr val="C00000"/>
                </a:solidFill>
              </a:rPr>
              <a:t>The “</a:t>
            </a:r>
            <a:r>
              <a:rPr lang="en-US" sz="1400" b="1" i="1" u="sng" dirty="0">
                <a:solidFill>
                  <a:srgbClr val="C00000"/>
                </a:solidFill>
              </a:rPr>
              <a:t>Center for Voter Information</a:t>
            </a:r>
            <a:r>
              <a:rPr lang="en-US" sz="1400" dirty="0">
                <a:solidFill>
                  <a:srgbClr val="C00000"/>
                </a:solidFill>
              </a:rPr>
              <a:t>”, probably did not receive a phone call for their part in this… just guessing.</a:t>
            </a:r>
          </a:p>
          <a:p>
            <a:pPr marL="285750" indent="-285750">
              <a:buFont typeface="Arial" panose="020B0604020202020204" pitchFamily="34" charset="0"/>
              <a:buChar char="•"/>
            </a:pPr>
            <a:r>
              <a:rPr lang="en-US" sz="1400" dirty="0">
                <a:solidFill>
                  <a:srgbClr val="C00000"/>
                </a:solidFill>
              </a:rPr>
              <a:t>This case begs the question, </a:t>
            </a:r>
            <a:r>
              <a:rPr lang="en-US" sz="1400" b="1" dirty="0">
                <a:solidFill>
                  <a:srgbClr val="C00000"/>
                </a:solidFill>
              </a:rPr>
              <a:t>how many times could this have happened? </a:t>
            </a:r>
            <a:endParaRPr lang="en-US" sz="1200" b="1" dirty="0">
              <a:solidFill>
                <a:srgbClr val="C00000"/>
              </a:solidFill>
            </a:endParaRPr>
          </a:p>
        </p:txBody>
      </p:sp>
      <p:sp>
        <p:nvSpPr>
          <p:cNvPr id="18" name="Star: 5 Points 17">
            <a:extLst>
              <a:ext uri="{FF2B5EF4-FFF2-40B4-BE49-F238E27FC236}">
                <a16:creationId xmlns:a16="http://schemas.microsoft.com/office/drawing/2014/main" id="{5DD48BED-7D80-4F4D-A6E8-36386459586F}"/>
              </a:ext>
            </a:extLst>
          </p:cNvPr>
          <p:cNvSpPr/>
          <p:nvPr/>
        </p:nvSpPr>
        <p:spPr>
          <a:xfrm>
            <a:off x="1950235" y="2893911"/>
            <a:ext cx="415674" cy="4485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6CD0692-0072-472E-8174-F701311D8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 y="4201379"/>
            <a:ext cx="4635343" cy="2396148"/>
          </a:xfrm>
          <a:prstGeom prst="rect">
            <a:avLst/>
          </a:prstGeom>
          <a:ln>
            <a:solidFill>
              <a:schemeClr val="accent1"/>
            </a:solidFill>
          </a:ln>
        </p:spPr>
      </p:pic>
      <p:pic>
        <p:nvPicPr>
          <p:cNvPr id="5" name="Picture 4">
            <a:extLst>
              <a:ext uri="{FF2B5EF4-FFF2-40B4-BE49-F238E27FC236}">
                <a16:creationId xmlns:a16="http://schemas.microsoft.com/office/drawing/2014/main" id="{555D6A76-E4F5-47CD-9FEC-6063244CA5D1}"/>
              </a:ext>
            </a:extLst>
          </p:cNvPr>
          <p:cNvPicPr>
            <a:picLocks noChangeAspect="1"/>
          </p:cNvPicPr>
          <p:nvPr/>
        </p:nvPicPr>
        <p:blipFill>
          <a:blip r:embed="rId4"/>
          <a:stretch>
            <a:fillRect/>
          </a:stretch>
        </p:blipFill>
        <p:spPr>
          <a:xfrm>
            <a:off x="8251011" y="2162154"/>
            <a:ext cx="3880155" cy="2505789"/>
          </a:xfrm>
          <a:prstGeom prst="rect">
            <a:avLst/>
          </a:prstGeom>
          <a:ln>
            <a:solidFill>
              <a:schemeClr val="accent1"/>
            </a:solidFill>
          </a:ln>
        </p:spPr>
      </p:pic>
      <p:pic>
        <p:nvPicPr>
          <p:cNvPr id="8" name="Picture 7">
            <a:extLst>
              <a:ext uri="{FF2B5EF4-FFF2-40B4-BE49-F238E27FC236}">
                <a16:creationId xmlns:a16="http://schemas.microsoft.com/office/drawing/2014/main" id="{A552338B-50B2-4099-AF16-67BC40F16A2B}"/>
              </a:ext>
            </a:extLst>
          </p:cNvPr>
          <p:cNvPicPr>
            <a:picLocks noChangeAspect="1"/>
          </p:cNvPicPr>
          <p:nvPr/>
        </p:nvPicPr>
        <p:blipFill>
          <a:blip r:embed="rId5"/>
          <a:stretch>
            <a:fillRect/>
          </a:stretch>
        </p:blipFill>
        <p:spPr>
          <a:xfrm>
            <a:off x="5374257" y="1760148"/>
            <a:ext cx="6817743" cy="413351"/>
          </a:xfrm>
          <a:prstGeom prst="rect">
            <a:avLst/>
          </a:prstGeom>
        </p:spPr>
      </p:pic>
      <p:sp>
        <p:nvSpPr>
          <p:cNvPr id="15" name="TextBox 14">
            <a:extLst>
              <a:ext uri="{FF2B5EF4-FFF2-40B4-BE49-F238E27FC236}">
                <a16:creationId xmlns:a16="http://schemas.microsoft.com/office/drawing/2014/main" id="{BDD8AF4A-84D5-4863-95AE-E2A11AEEA135}"/>
              </a:ext>
            </a:extLst>
          </p:cNvPr>
          <p:cNvSpPr txBox="1"/>
          <p:nvPr/>
        </p:nvSpPr>
        <p:spPr>
          <a:xfrm>
            <a:off x="5132716" y="2287201"/>
            <a:ext cx="3092653" cy="830997"/>
          </a:xfrm>
          <a:prstGeom prst="rect">
            <a:avLst/>
          </a:prstGeom>
          <a:noFill/>
          <a:ln>
            <a:solidFill>
              <a:schemeClr val="accent1"/>
            </a:solidFill>
          </a:ln>
        </p:spPr>
        <p:txBody>
          <a:bodyPr wrap="square" rtlCol="0">
            <a:spAutoFit/>
          </a:bodyPr>
          <a:lstStyle/>
          <a:p>
            <a:r>
              <a:rPr lang="en-US" sz="1600" dirty="0">
                <a:solidFill>
                  <a:srgbClr val="C00000"/>
                </a:solidFill>
              </a:rPr>
              <a:t>Above and Right:</a:t>
            </a:r>
          </a:p>
          <a:p>
            <a:pPr marL="285750" indent="-285750">
              <a:buFont typeface="Arial" panose="020B0604020202020204" pitchFamily="34" charset="0"/>
              <a:buChar char="•"/>
            </a:pPr>
            <a:r>
              <a:rPr lang="en-US" sz="1600" dirty="0">
                <a:solidFill>
                  <a:srgbClr val="C00000"/>
                </a:solidFill>
              </a:rPr>
              <a:t>From the Center for Voter Information Website</a:t>
            </a:r>
          </a:p>
        </p:txBody>
      </p:sp>
      <p:sp>
        <p:nvSpPr>
          <p:cNvPr id="9" name="Slide Number Placeholder 8">
            <a:extLst>
              <a:ext uri="{FF2B5EF4-FFF2-40B4-BE49-F238E27FC236}">
                <a16:creationId xmlns:a16="http://schemas.microsoft.com/office/drawing/2014/main" id="{D593C827-9A0B-478F-A01F-92262CDF00EB}"/>
              </a:ext>
            </a:extLst>
          </p:cNvPr>
          <p:cNvSpPr>
            <a:spLocks noGrp="1"/>
          </p:cNvSpPr>
          <p:nvPr>
            <p:ph type="sldNum" sz="quarter" idx="12"/>
          </p:nvPr>
        </p:nvSpPr>
        <p:spPr/>
        <p:txBody>
          <a:bodyPr/>
          <a:lstStyle/>
          <a:p>
            <a:fld id="{02F0D5C9-15CD-46DC-9894-39F1EDEE2661}" type="slidenum">
              <a:rPr lang="en-US" smtClean="0"/>
              <a:t>9</a:t>
            </a:fld>
            <a:endParaRPr lang="en-US"/>
          </a:p>
        </p:txBody>
      </p:sp>
    </p:spTree>
    <p:extLst>
      <p:ext uri="{BB962C8B-B14F-4D97-AF65-F5344CB8AC3E}">
        <p14:creationId xmlns:p14="http://schemas.microsoft.com/office/powerpoint/2010/main" val="291130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9828</TotalTime>
  <Words>4204</Words>
  <Application>Microsoft Macintosh PowerPoint</Application>
  <PresentationFormat>Widescreen</PresentationFormat>
  <Paragraphs>264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Analysis of KORA Communications </vt:lpstr>
      <vt:lpstr>The 14 KORA Files Analyzed</vt:lpstr>
      <vt:lpstr>Summary of Findings</vt:lpstr>
      <vt:lpstr>Summary of Findings</vt:lpstr>
      <vt:lpstr>1. KORA File: 20211223080824428.pdf, 91 pages,   Date Range: 09/10 - 11/24/2020, Text Messages &amp; Email from Connie Schmidt</vt:lpstr>
      <vt:lpstr>1. KORA File: 20211223080824428.pdf, 91 pages,   Date Range: 09/10 - 11/24/2020, Text Messages &amp; Email from Connie Schmidt</vt:lpstr>
      <vt:lpstr>1. KORA File: 20211223080824428.pdf, 91 pages,   Date Range: 09/10 - 11/24/2020, Text Messages &amp; Email from Connie Schmidt</vt:lpstr>
      <vt:lpstr>1. KORA File: 20211223080824428.pdf, 91 pages,   Date Range: 09/10 - 11/24/2020, Text Messages &amp; Email from Connie Schmidt</vt:lpstr>
      <vt:lpstr>1. KORA File: 20211223080824428.pdf, 91 pages,   Date Range: 09/10 - 11/24/2020, Text Messages &amp; Email from Connie Schmidt</vt:lpstr>
      <vt:lpstr>1. KORA File: 20211223080824428.pdf, 91 pages,   Date Range: 09/10 - 11/24/2020, Text Messages &amp; Email from Connie Schmidt</vt:lpstr>
      <vt:lpstr>1. KORA File: 20211223080824428.pdf, 91 pages,   Date Range: 09/10 - 11/24/2020, Text Messages &amp; Email from Connie Schmidt</vt:lpstr>
      <vt:lpstr>1. KORA File: 20211223080824428.pdf, 91 pages,   Date Range: 09/10 - 11/24/2020, Text Messages &amp; Email from Connie Schmidt</vt:lpstr>
      <vt:lpstr>2. KORA File: 20211223080943689.pdf        51 pages E-mail communications from 06/02 – 09/09/2020 from Connie Schmidt, CERA</vt:lpstr>
      <vt:lpstr>3. KORA File:   20211223081034342.pdf     76 pages E-mail Communications from 03/23 -  06/19/2020 from Connie Schmidt</vt:lpstr>
      <vt:lpstr>3. KORA File:   20211223081034342.pdf     76 pages E-mail Communications from 03/23 -  06/19/2020 from Connie Schmidt</vt:lpstr>
      <vt:lpstr>3. KORA File:   20211223081034342.pdf     76 pages E-mail Communications from 03/23 -  06/19/2020 from Connie Schmidt</vt:lpstr>
      <vt:lpstr>PowerPoint Presentation</vt:lpstr>
      <vt:lpstr>PowerPoint Presentation</vt:lpstr>
      <vt:lpstr>4. KORA File:   20211223081143828.pdf     65 pages E-mail Communications from 03/23 -  06/19/2020 from Bryan Caskey regarding ES&amp;S</vt:lpstr>
      <vt:lpstr>4. KORA File:   20211223081143828.pdf     65 pages E-mail Communications from 03/23 -  06/19/2020 from Bryan Caskey regarding ES&amp;S</vt:lpstr>
      <vt:lpstr>4. KORA File:   20211223081143828.pdf     65 pages E-mail Communications from 03/23 -  06/19/2020 from Bryan Caskey regarding ES&amp;S</vt:lpstr>
      <vt:lpstr>4. KORA File:   20211223081143828.pdf     65 pages E-mail Communications from 03/23 -  06/19/2020 from Bryan Caskey regarding ES&amp;S</vt:lpstr>
      <vt:lpstr>5. KORA File:   20211223081239239.pdf 69 pages E-mail Communications from 07/30 -  10/01/2020 from Bryan Caskey regarding ES&amp;S</vt:lpstr>
      <vt:lpstr>6. KORA File:   20211223081336815.pdf 69 pages E-mail Communications from 06/11 – 07/27/2020 from Bryan Caskey regarding ES&amp;S</vt:lpstr>
      <vt:lpstr>6. KORA File:   20211223081336815.pdf 69 pages E-mail Communications from 06/11 – 07/27/2020 from Bryan Caskey regarding ES&amp;S</vt:lpstr>
      <vt:lpstr>6. KORA File:   20211223081336815.pdf 69 pages E-mail Communications from 06/11 – 07/27/2020 from Bryan Caskey regarding ES&amp;S</vt:lpstr>
      <vt:lpstr>6. KORA File:   20211223081336815.pdf 69 pages E-mail Communications from 06/11 – 07/27/2020 from Bryan Caskey regarding ES&amp;S</vt:lpstr>
      <vt:lpstr>6. KORA File:   20211223081336815.pdf 69 pages E-mail Communications from 06/11 – 07/27/2020 from Bryan Caskey regarding ES&amp;S</vt:lpstr>
      <vt:lpstr>7. KORA File: 20211223081439003.pdf, 79 pages, 05/8 - 06/16/2020, Bryan Caskey </vt:lpstr>
      <vt:lpstr>8. KORA File:   20211223081525057.pdf  72 pages E-mail Communications from 05/7 – 05/8/2020 from Bryan Caskey regarding ES&amp;S</vt:lpstr>
      <vt:lpstr>9. KORA File:   20211223081608006.pdf  67 pages E-mail Communications from 05/7 – 05/8/2020 from Bryan Caskey regarding ES&amp;S</vt:lpstr>
      <vt:lpstr>PowerPoint Presentation</vt:lpstr>
      <vt:lpstr>11. KORA File:   20211223081726636.pdf 35 pages E-mail Communications from 04/10 – 04/17/2020 from Bryan Caskey regarding ES&amp;S</vt:lpstr>
      <vt:lpstr>12. KORA File:   20211223081824991.pdf 76 pages E-mail Communications from 02/25 – 04/08/2020 from Bryan Caskey regarding ES&amp;S</vt:lpstr>
      <vt:lpstr>13. KORA File:   20211223081908792.pdf 71 pages E-mail Communications from Bryan Caskey regarding ES&amp;S</vt:lpstr>
      <vt:lpstr>14. KORA File:   20211223082015496.pdf 71 pages E-mail Communications from 11/07/2019 – 02/20/2020 from Bryan Caskey regarding ES&amp;S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Strathman</dc:creator>
  <cp:lastModifiedBy>Amy Grant</cp:lastModifiedBy>
  <cp:revision>48</cp:revision>
  <dcterms:created xsi:type="dcterms:W3CDTF">2022-01-06T00:12:16Z</dcterms:created>
  <dcterms:modified xsi:type="dcterms:W3CDTF">2022-04-06T20:05:16Z</dcterms:modified>
</cp:coreProperties>
</file>