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9" r:id="rId2"/>
    <p:sldId id="333" r:id="rId3"/>
    <p:sldId id="334" r:id="rId4"/>
    <p:sldId id="335" r:id="rId5"/>
    <p:sldId id="317" r:id="rId6"/>
    <p:sldId id="272" r:id="rId7"/>
    <p:sldId id="314" r:id="rId8"/>
    <p:sldId id="343" r:id="rId9"/>
    <p:sldId id="338" r:id="rId10"/>
    <p:sldId id="261" r:id="rId11"/>
    <p:sldId id="336" r:id="rId12"/>
    <p:sldId id="331" r:id="rId13"/>
    <p:sldId id="264" r:id="rId14"/>
    <p:sldId id="268" r:id="rId15"/>
    <p:sldId id="315" r:id="rId16"/>
    <p:sldId id="323" r:id="rId17"/>
    <p:sldId id="319" r:id="rId18"/>
    <p:sldId id="342" r:id="rId19"/>
    <p:sldId id="327" r:id="rId20"/>
    <p:sldId id="337" r:id="rId21"/>
    <p:sldId id="320" r:id="rId22"/>
    <p:sldId id="329" r:id="rId23"/>
    <p:sldId id="321" r:id="rId24"/>
    <p:sldId id="328" r:id="rId25"/>
    <p:sldId id="339" r:id="rId26"/>
    <p:sldId id="326" r:id="rId27"/>
    <p:sldId id="325" r:id="rId28"/>
    <p:sldId id="30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Active Turnout %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 AND OVER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0.7351288095598536</c:v>
                </c:pt>
                <c:pt idx="1">
                  <c:v>0.78520880168948837</c:v>
                </c:pt>
                <c:pt idx="2">
                  <c:v>0.86046285136895417</c:v>
                </c:pt>
                <c:pt idx="3">
                  <c:v>0.90080814866096826</c:v>
                </c:pt>
                <c:pt idx="4">
                  <c:v>0.92616119622835325</c:v>
                </c:pt>
                <c:pt idx="5">
                  <c:v>0.94693429531155793</c:v>
                </c:pt>
                <c:pt idx="6">
                  <c:v>0.921156979902227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E1-419E-80C8-D99673552E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45441008"/>
        <c:axId val="-224394400"/>
      </c:barChart>
      <c:catAx>
        <c:axId val="-4544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94400"/>
        <c:crosses val="autoZero"/>
        <c:auto val="1"/>
        <c:lblAlgn val="ctr"/>
        <c:lblOffset val="100"/>
        <c:noMultiLvlLbl val="0"/>
      </c:catAx>
      <c:valAx>
        <c:axId val="-2243944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Active Turnout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-4544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Active Voter Turnout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Sheet1!$A$13:$A$23</c:f>
              <c:strCache>
                <c:ptCount val="11"/>
                <c:pt idx="0">
                  <c:v>Douglas</c:v>
                </c:pt>
                <c:pt idx="1">
                  <c:v>Boulder</c:v>
                </c:pt>
                <c:pt idx="2">
                  <c:v>Jefferson</c:v>
                </c:pt>
                <c:pt idx="3">
                  <c:v>Larimer</c:v>
                </c:pt>
                <c:pt idx="4">
                  <c:v>Mesa</c:v>
                </c:pt>
                <c:pt idx="5">
                  <c:v>Arapahoe</c:v>
                </c:pt>
                <c:pt idx="6">
                  <c:v>Denver</c:v>
                </c:pt>
                <c:pt idx="7">
                  <c:v>Weld</c:v>
                </c:pt>
                <c:pt idx="8">
                  <c:v>El Paso</c:v>
                </c:pt>
                <c:pt idx="9">
                  <c:v>Adams</c:v>
                </c:pt>
                <c:pt idx="10">
                  <c:v>Pueblo</c:v>
                </c:pt>
              </c:strCache>
            </c:strRef>
          </c:cat>
          <c:val>
            <c:numRef>
              <c:f>Sheet1!$B$13:$B$23</c:f>
              <c:numCache>
                <c:formatCode>0.0%</c:formatCode>
                <c:ptCount val="11"/>
                <c:pt idx="0">
                  <c:v>0.90900000000000003</c:v>
                </c:pt>
                <c:pt idx="1">
                  <c:v>0.90100000000000002</c:v>
                </c:pt>
                <c:pt idx="2">
                  <c:v>0.89500000000000002</c:v>
                </c:pt>
                <c:pt idx="3">
                  <c:v>0.89100000000000001</c:v>
                </c:pt>
                <c:pt idx="4">
                  <c:v>0.86299999999999999</c:v>
                </c:pt>
                <c:pt idx="5">
                  <c:v>0.86</c:v>
                </c:pt>
                <c:pt idx="6">
                  <c:v>0.85899999999999999</c:v>
                </c:pt>
                <c:pt idx="7">
                  <c:v>0.84499999999999997</c:v>
                </c:pt>
                <c:pt idx="8">
                  <c:v>0.83599999999999997</c:v>
                </c:pt>
                <c:pt idx="9">
                  <c:v>0.82499999999999996</c:v>
                </c:pt>
                <c:pt idx="10">
                  <c:v>0.81399999999999995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3E-491E-9584-FF2E1CEE6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24393312"/>
        <c:axId val="-224398752"/>
      </c:barChart>
      <c:catAx>
        <c:axId val="-22439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98752"/>
        <c:crosses val="autoZero"/>
        <c:auto val="1"/>
        <c:lblAlgn val="ctr"/>
        <c:lblOffset val="100"/>
        <c:noMultiLvlLbl val="0"/>
      </c:catAx>
      <c:valAx>
        <c:axId val="-224398752"/>
        <c:scaling>
          <c:orientation val="minMax"/>
          <c:max val="1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Active Voter Turnout</a:t>
                </a:r>
                <a:r>
                  <a:rPr lang="en-US" baseline="0" dirty="0"/>
                  <a:t> Percentage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933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Democrats</c:v>
                </c:pt>
                <c:pt idx="1">
                  <c:v>Republicans</c:v>
                </c:pt>
                <c:pt idx="2">
                  <c:v>Unaffiliated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0.32</c:v>
                </c:pt>
                <c:pt idx="1">
                  <c:v>0.373</c:v>
                </c:pt>
                <c:pt idx="2">
                  <c:v>0.29299999999999998</c:v>
                </c:pt>
                <c:pt idx="3">
                  <c:v>1.2999999999999999E-2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7F-43EC-B01C-E711940AB8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Democrats</c:v>
                </c:pt>
                <c:pt idx="1">
                  <c:v>Republicans</c:v>
                </c:pt>
                <c:pt idx="2">
                  <c:v>Unaffiliated</c:v>
                </c:pt>
                <c:pt idx="3">
                  <c:v>Other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0.32800000000000001</c:v>
                </c:pt>
                <c:pt idx="1">
                  <c:v>0.33800000000000002</c:v>
                </c:pt>
                <c:pt idx="2">
                  <c:v>0.33200000000000002</c:v>
                </c:pt>
                <c:pt idx="3">
                  <c:v>1.2E-2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37F-43EC-B01C-E711940AB8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Democrats</c:v>
                </c:pt>
                <c:pt idx="1">
                  <c:v>Republicans</c:v>
                </c:pt>
                <c:pt idx="2">
                  <c:v>Unaffiliated</c:v>
                </c:pt>
                <c:pt idx="3">
                  <c:v>Other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0.32900000000000001</c:v>
                </c:pt>
                <c:pt idx="1">
                  <c:v>0.315</c:v>
                </c:pt>
                <c:pt idx="2">
                  <c:v>0.34</c:v>
                </c:pt>
                <c:pt idx="3">
                  <c:v>1.4999999999999999E-2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37F-43EC-B01C-E711940AB83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Democrats</c:v>
                </c:pt>
                <c:pt idx="1">
                  <c:v>Republicans</c:v>
                </c:pt>
                <c:pt idx="2">
                  <c:v>Unaffiliated</c:v>
                </c:pt>
                <c:pt idx="3">
                  <c:v>Other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0.31</c:v>
                </c:pt>
                <c:pt idx="1">
                  <c:v>0.28599999999999998</c:v>
                </c:pt>
                <c:pt idx="2">
                  <c:v>0.38800000000000001</c:v>
                </c:pt>
                <c:pt idx="3">
                  <c:v>1.0999999999999999E-2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37F-43EC-B01C-E711940AB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24392224"/>
        <c:axId val="-224388960"/>
      </c:barChart>
      <c:catAx>
        <c:axId val="-22439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88960"/>
        <c:crosses val="autoZero"/>
        <c:auto val="1"/>
        <c:lblAlgn val="ctr"/>
        <c:lblOffset val="100"/>
        <c:noMultiLvlLbl val="0"/>
      </c:catAx>
      <c:valAx>
        <c:axId val="-2243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of the Vote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9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374498352938494"/>
          <c:y val="0.29355155446333542"/>
          <c:w val="7.6255016470615014E-2"/>
          <c:h val="0.32230926548194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Election Winners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Republican</c:v>
                </c:pt>
                <c:pt idx="1">
                  <c:v>Democrat</c:v>
                </c:pt>
                <c:pt idx="2">
                  <c:v>Unaffiliated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126</c:v>
                </c:pt>
                <c:pt idx="1">
                  <c:v>118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AE-4602-9665-27DE903F23E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605148541214957"/>
          <c:y val="0.39912271894265283"/>
          <c:w val="0.10675044695500019"/>
          <c:h val="0.2457102894556020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470694760538916E-2"/>
          <c:y val="2.3774868840413532E-2"/>
          <c:w val="0.91479988863990325"/>
          <c:h val="0.83897487258448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Percentage Rejected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Lit>
              <c:formatCode>General</c:formatCode>
              <c:ptCount val="81"/>
              <c:pt idx="0">
                <c:v>18</c:v>
              </c:pt>
              <c:pt idx="1">
                <c:v>19</c:v>
              </c:pt>
              <c:pt idx="2">
                <c:v>20</c:v>
              </c:pt>
              <c:pt idx="3">
                <c:v>21</c:v>
              </c:pt>
              <c:pt idx="4">
                <c:v>22</c:v>
              </c:pt>
              <c:pt idx="5">
                <c:v>23</c:v>
              </c:pt>
              <c:pt idx="6">
                <c:v>24</c:v>
              </c:pt>
              <c:pt idx="7">
                <c:v>25</c:v>
              </c:pt>
              <c:pt idx="8">
                <c:v>26</c:v>
              </c:pt>
              <c:pt idx="9">
                <c:v>27</c:v>
              </c:pt>
              <c:pt idx="10">
                <c:v>28</c:v>
              </c:pt>
              <c:pt idx="11">
                <c:v>29</c:v>
              </c:pt>
              <c:pt idx="12">
                <c:v>30</c:v>
              </c:pt>
              <c:pt idx="13">
                <c:v>31</c:v>
              </c:pt>
              <c:pt idx="14">
                <c:v>32</c:v>
              </c:pt>
              <c:pt idx="15">
                <c:v>33</c:v>
              </c:pt>
              <c:pt idx="16">
                <c:v>34</c:v>
              </c:pt>
              <c:pt idx="17">
                <c:v>35</c:v>
              </c:pt>
              <c:pt idx="18">
                <c:v>36</c:v>
              </c:pt>
              <c:pt idx="19">
                <c:v>37</c:v>
              </c:pt>
              <c:pt idx="20">
                <c:v>38</c:v>
              </c:pt>
              <c:pt idx="21">
                <c:v>39</c:v>
              </c:pt>
              <c:pt idx="22">
                <c:v>40</c:v>
              </c:pt>
              <c:pt idx="23">
                <c:v>41</c:v>
              </c:pt>
              <c:pt idx="24">
                <c:v>42</c:v>
              </c:pt>
              <c:pt idx="25">
                <c:v>43</c:v>
              </c:pt>
              <c:pt idx="26">
                <c:v>44</c:v>
              </c:pt>
              <c:pt idx="27">
                <c:v>45</c:v>
              </c:pt>
              <c:pt idx="28">
                <c:v>46</c:v>
              </c:pt>
              <c:pt idx="29">
                <c:v>47</c:v>
              </c:pt>
              <c:pt idx="30">
                <c:v>48</c:v>
              </c:pt>
              <c:pt idx="31">
                <c:v>49</c:v>
              </c:pt>
              <c:pt idx="32">
                <c:v>50</c:v>
              </c:pt>
              <c:pt idx="33">
                <c:v>51</c:v>
              </c:pt>
              <c:pt idx="34">
                <c:v>52</c:v>
              </c:pt>
              <c:pt idx="35">
                <c:v>53</c:v>
              </c:pt>
              <c:pt idx="36">
                <c:v>54</c:v>
              </c:pt>
              <c:pt idx="37">
                <c:v>55</c:v>
              </c:pt>
              <c:pt idx="38">
                <c:v>56</c:v>
              </c:pt>
              <c:pt idx="39">
                <c:v>57</c:v>
              </c:pt>
              <c:pt idx="40">
                <c:v>58</c:v>
              </c:pt>
              <c:pt idx="41">
                <c:v>59</c:v>
              </c:pt>
              <c:pt idx="42">
                <c:v>60</c:v>
              </c:pt>
              <c:pt idx="43">
                <c:v>61</c:v>
              </c:pt>
              <c:pt idx="44">
                <c:v>62</c:v>
              </c:pt>
              <c:pt idx="45">
                <c:v>63</c:v>
              </c:pt>
              <c:pt idx="46">
                <c:v>64</c:v>
              </c:pt>
              <c:pt idx="47">
                <c:v>65</c:v>
              </c:pt>
              <c:pt idx="48">
                <c:v>66</c:v>
              </c:pt>
              <c:pt idx="49">
                <c:v>67</c:v>
              </c:pt>
              <c:pt idx="50">
                <c:v>68</c:v>
              </c:pt>
              <c:pt idx="51">
                <c:v>69</c:v>
              </c:pt>
              <c:pt idx="52">
                <c:v>70</c:v>
              </c:pt>
              <c:pt idx="53">
                <c:v>71</c:v>
              </c:pt>
              <c:pt idx="54">
                <c:v>72</c:v>
              </c:pt>
              <c:pt idx="55">
                <c:v>73</c:v>
              </c:pt>
              <c:pt idx="56">
                <c:v>74</c:v>
              </c:pt>
              <c:pt idx="57">
                <c:v>75</c:v>
              </c:pt>
              <c:pt idx="58">
                <c:v>76</c:v>
              </c:pt>
              <c:pt idx="59">
                <c:v>77</c:v>
              </c:pt>
              <c:pt idx="60">
                <c:v>78</c:v>
              </c:pt>
              <c:pt idx="61">
                <c:v>79</c:v>
              </c:pt>
              <c:pt idx="62">
                <c:v>80</c:v>
              </c:pt>
              <c:pt idx="63">
                <c:v>81</c:v>
              </c:pt>
              <c:pt idx="64">
                <c:v>82</c:v>
              </c:pt>
              <c:pt idx="65">
                <c:v>83</c:v>
              </c:pt>
              <c:pt idx="66">
                <c:v>84</c:v>
              </c:pt>
              <c:pt idx="67">
                <c:v>85</c:v>
              </c:pt>
              <c:pt idx="68">
                <c:v>86</c:v>
              </c:pt>
              <c:pt idx="69">
                <c:v>87</c:v>
              </c:pt>
              <c:pt idx="70">
                <c:v>88</c:v>
              </c:pt>
              <c:pt idx="71">
                <c:v>89</c:v>
              </c:pt>
              <c:pt idx="72">
                <c:v>90</c:v>
              </c:pt>
              <c:pt idx="73">
                <c:v>91</c:v>
              </c:pt>
              <c:pt idx="74">
                <c:v>92</c:v>
              </c:pt>
              <c:pt idx="75">
                <c:v>93</c:v>
              </c:pt>
              <c:pt idx="76">
                <c:v>94</c:v>
              </c:pt>
              <c:pt idx="77">
                <c:v>95</c:v>
              </c:pt>
              <c:pt idx="78">
                <c:v>96</c:v>
              </c:pt>
              <c:pt idx="79">
                <c:v>97</c:v>
              </c:pt>
              <c:pt idx="80">
                <c:v>98</c:v>
              </c:pt>
            </c:numLit>
          </c:cat>
          <c:val>
            <c:numRef>
              <c:f>Sheet1!$A$2:$A$82</c:f>
              <c:numCache>
                <c:formatCode>0.00%</c:formatCode>
                <c:ptCount val="81"/>
                <c:pt idx="0">
                  <c:v>3.0851972309537221E-2</c:v>
                </c:pt>
                <c:pt idx="1">
                  <c:v>3.0673645232500178E-2</c:v>
                </c:pt>
                <c:pt idx="2">
                  <c:v>2.6752848764508005E-2</c:v>
                </c:pt>
                <c:pt idx="3">
                  <c:v>2.1701578144129336E-2</c:v>
                </c:pt>
                <c:pt idx="4">
                  <c:v>1.7417055664307585E-2</c:v>
                </c:pt>
                <c:pt idx="5">
                  <c:v>1.7781441356570889E-2</c:v>
                </c:pt>
                <c:pt idx="6">
                  <c:v>1.695942845906797E-2</c:v>
                </c:pt>
                <c:pt idx="7">
                  <c:v>1.591694419688228E-2</c:v>
                </c:pt>
                <c:pt idx="8">
                  <c:v>1.4503294880933331E-2</c:v>
                </c:pt>
                <c:pt idx="9">
                  <c:v>1.2913128582090603E-2</c:v>
                </c:pt>
                <c:pt idx="10">
                  <c:v>1.2477450390859892E-2</c:v>
                </c:pt>
                <c:pt idx="11">
                  <c:v>1.2053995478079388E-2</c:v>
                </c:pt>
                <c:pt idx="12">
                  <c:v>1.0264523974528289E-2</c:v>
                </c:pt>
                <c:pt idx="13">
                  <c:v>9.6142193496263385E-3</c:v>
                </c:pt>
                <c:pt idx="14">
                  <c:v>9.492155977733098E-3</c:v>
                </c:pt>
                <c:pt idx="15">
                  <c:v>8.1133919843597267E-3</c:v>
                </c:pt>
                <c:pt idx="16">
                  <c:v>8.0482337051116029E-3</c:v>
                </c:pt>
                <c:pt idx="17">
                  <c:v>7.1658853176781966E-3</c:v>
                </c:pt>
                <c:pt idx="18">
                  <c:v>7.4992414062161339E-3</c:v>
                </c:pt>
                <c:pt idx="19">
                  <c:v>7.0231750051532732E-3</c:v>
                </c:pt>
                <c:pt idx="20">
                  <c:v>6.9302714845757415E-3</c:v>
                </c:pt>
                <c:pt idx="21">
                  <c:v>6.1609319157208443E-3</c:v>
                </c:pt>
                <c:pt idx="22">
                  <c:v>5.740650505542697E-3</c:v>
                </c:pt>
                <c:pt idx="23">
                  <c:v>6.5504625265613266E-3</c:v>
                </c:pt>
                <c:pt idx="24">
                  <c:v>5.5741360089186179E-3</c:v>
                </c:pt>
                <c:pt idx="25">
                  <c:v>5.1369291837619667E-3</c:v>
                </c:pt>
                <c:pt idx="26">
                  <c:v>5.5441153175986059E-3</c:v>
                </c:pt>
                <c:pt idx="27">
                  <c:v>5.1285666449304738E-3</c:v>
                </c:pt>
                <c:pt idx="28">
                  <c:v>5.0788276372870592E-3</c:v>
                </c:pt>
                <c:pt idx="29">
                  <c:v>4.2325764912658275E-3</c:v>
                </c:pt>
                <c:pt idx="30">
                  <c:v>4.4223619994009549E-3</c:v>
                </c:pt>
                <c:pt idx="31">
                  <c:v>4.3612191958495462E-3</c:v>
                </c:pt>
                <c:pt idx="32">
                  <c:v>3.8267524786919464E-3</c:v>
                </c:pt>
                <c:pt idx="33">
                  <c:v>3.6189780537202432E-3</c:v>
                </c:pt>
                <c:pt idx="34">
                  <c:v>3.6809815950920245E-3</c:v>
                </c:pt>
                <c:pt idx="35">
                  <c:v>3.2816012763797228E-3</c:v>
                </c:pt>
                <c:pt idx="36">
                  <c:v>3.1045631567345141E-3</c:v>
                </c:pt>
                <c:pt idx="37">
                  <c:v>3.0425606753429475E-3</c:v>
                </c:pt>
                <c:pt idx="38">
                  <c:v>2.9751022171990824E-3</c:v>
                </c:pt>
                <c:pt idx="39">
                  <c:v>3.1324947383877442E-3</c:v>
                </c:pt>
                <c:pt idx="40">
                  <c:v>2.6432988369485119E-3</c:v>
                </c:pt>
                <c:pt idx="41">
                  <c:v>2.3541967480695588E-3</c:v>
                </c:pt>
                <c:pt idx="42">
                  <c:v>2.2918016722249441E-3</c:v>
                </c:pt>
                <c:pt idx="43">
                  <c:v>2.4454958122882169E-3</c:v>
                </c:pt>
                <c:pt idx="44">
                  <c:v>2.3608169073298514E-3</c:v>
                </c:pt>
                <c:pt idx="45">
                  <c:v>2.2659955003803637E-3</c:v>
                </c:pt>
                <c:pt idx="46">
                  <c:v>1.9475007074254706E-3</c:v>
                </c:pt>
                <c:pt idx="47">
                  <c:v>1.4954877524709926E-3</c:v>
                </c:pt>
                <c:pt idx="48">
                  <c:v>1.814818077702405E-3</c:v>
                </c:pt>
                <c:pt idx="49">
                  <c:v>1.176662261725892E-3</c:v>
                </c:pt>
                <c:pt idx="50">
                  <c:v>1.2284097677188802E-3</c:v>
                </c:pt>
                <c:pt idx="51">
                  <c:v>8.4133909878886302E-4</c:v>
                </c:pt>
                <c:pt idx="52">
                  <c:v>8.9884822007148984E-4</c:v>
                </c:pt>
                <c:pt idx="53">
                  <c:v>1.1259554381482363E-3</c:v>
                </c:pt>
                <c:pt idx="54">
                  <c:v>9.4699104867984943E-4</c:v>
                </c:pt>
                <c:pt idx="55">
                  <c:v>1.0757314974182443E-3</c:v>
                </c:pt>
                <c:pt idx="56">
                  <c:v>1.1057360055286801E-3</c:v>
                </c:pt>
                <c:pt idx="57">
                  <c:v>1.1980701356733479E-3</c:v>
                </c:pt>
                <c:pt idx="58">
                  <c:v>9.8905221513590933E-4</c:v>
                </c:pt>
                <c:pt idx="59">
                  <c:v>1.283741586288252E-3</c:v>
                </c:pt>
                <c:pt idx="60">
                  <c:v>1.2086241178993332E-3</c:v>
                </c:pt>
                <c:pt idx="61">
                  <c:v>1.2713980838214593E-3</c:v>
                </c:pt>
                <c:pt idx="62">
                  <c:v>1.492306900632944E-3</c:v>
                </c:pt>
                <c:pt idx="63">
                  <c:v>1.8591549295774647E-3</c:v>
                </c:pt>
                <c:pt idx="64">
                  <c:v>1.9797228388025675E-3</c:v>
                </c:pt>
                <c:pt idx="65">
                  <c:v>1.5779363336992317E-3</c:v>
                </c:pt>
                <c:pt idx="66">
                  <c:v>1.9054878048780487E-3</c:v>
                </c:pt>
                <c:pt idx="67">
                  <c:v>1.8621973929236499E-3</c:v>
                </c:pt>
                <c:pt idx="68">
                  <c:v>1.0651689745327781E-3</c:v>
                </c:pt>
                <c:pt idx="69">
                  <c:v>2.1398806171866202E-3</c:v>
                </c:pt>
                <c:pt idx="70">
                  <c:v>2.5451460429038904E-3</c:v>
                </c:pt>
                <c:pt idx="71">
                  <c:v>1.2631578947368421E-3</c:v>
                </c:pt>
                <c:pt idx="72">
                  <c:v>2.9944838455476753E-3</c:v>
                </c:pt>
                <c:pt idx="73">
                  <c:v>2.8747433264887062E-3</c:v>
                </c:pt>
                <c:pt idx="74">
                  <c:v>1.4378145219266715E-3</c:v>
                </c:pt>
                <c:pt idx="75">
                  <c:v>1.8007202881152461E-3</c:v>
                </c:pt>
                <c:pt idx="76">
                  <c:v>4.3035993740219089E-3</c:v>
                </c:pt>
                <c:pt idx="77">
                  <c:v>2.0650490449148169E-3</c:v>
                </c:pt>
                <c:pt idx="78">
                  <c:v>3.3400133600534404E-3</c:v>
                </c:pt>
                <c:pt idx="79">
                  <c:v>5.8139534883720929E-3</c:v>
                </c:pt>
                <c:pt idx="80">
                  <c:v>4.0000000000000001E-3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E7-4064-85B2-B54407D52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24404192"/>
        <c:axId val="-224402560"/>
      </c:barChart>
      <c:catAx>
        <c:axId val="-224404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 of the voter</a:t>
                </a:r>
              </a:p>
            </c:rich>
          </c:tx>
          <c:layout>
            <c:manualLayout>
              <c:xMode val="edge"/>
              <c:yMode val="edge"/>
              <c:x val="0.4823554135571182"/>
              <c:y val="0.940607288775734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402560"/>
        <c:crosses val="autoZero"/>
        <c:auto val="1"/>
        <c:lblAlgn val="ctr"/>
        <c:lblOffset val="100"/>
        <c:noMultiLvlLbl val="0"/>
      </c:catAx>
      <c:valAx>
        <c:axId val="-22440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Ballots Rejected</a:t>
                </a:r>
              </a:p>
            </c:rich>
          </c:tx>
          <c:layout>
            <c:manualLayout>
              <c:xMode val="edge"/>
              <c:yMode val="edge"/>
              <c:x val="1.2489166631346254E-3"/>
              <c:y val="0.265054686878425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40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Sheet1!$A$2:$A$84</c:f>
              <c:numCache>
                <c:formatCode>General</c:formatCode>
                <c:ptCount val="83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69</c:v>
                </c:pt>
                <c:pt idx="52">
                  <c:v>70</c:v>
                </c:pt>
                <c:pt idx="53">
                  <c:v>71</c:v>
                </c:pt>
                <c:pt idx="54">
                  <c:v>72</c:v>
                </c:pt>
                <c:pt idx="55">
                  <c:v>73</c:v>
                </c:pt>
                <c:pt idx="56">
                  <c:v>74</c:v>
                </c:pt>
                <c:pt idx="57">
                  <c:v>75</c:v>
                </c:pt>
                <c:pt idx="58">
                  <c:v>76</c:v>
                </c:pt>
                <c:pt idx="59">
                  <c:v>77</c:v>
                </c:pt>
                <c:pt idx="60">
                  <c:v>78</c:v>
                </c:pt>
                <c:pt idx="61">
                  <c:v>79</c:v>
                </c:pt>
                <c:pt idx="62">
                  <c:v>80</c:v>
                </c:pt>
                <c:pt idx="63">
                  <c:v>81</c:v>
                </c:pt>
                <c:pt idx="64">
                  <c:v>82</c:v>
                </c:pt>
                <c:pt idx="65">
                  <c:v>83</c:v>
                </c:pt>
                <c:pt idx="66">
                  <c:v>84</c:v>
                </c:pt>
                <c:pt idx="67">
                  <c:v>85</c:v>
                </c:pt>
                <c:pt idx="68">
                  <c:v>86</c:v>
                </c:pt>
                <c:pt idx="69">
                  <c:v>87</c:v>
                </c:pt>
                <c:pt idx="70">
                  <c:v>88</c:v>
                </c:pt>
                <c:pt idx="71">
                  <c:v>89</c:v>
                </c:pt>
                <c:pt idx="72">
                  <c:v>90</c:v>
                </c:pt>
                <c:pt idx="73">
                  <c:v>91</c:v>
                </c:pt>
                <c:pt idx="74">
                  <c:v>92</c:v>
                </c:pt>
                <c:pt idx="75">
                  <c:v>93</c:v>
                </c:pt>
                <c:pt idx="76">
                  <c:v>94</c:v>
                </c:pt>
                <c:pt idx="77">
                  <c:v>95</c:v>
                </c:pt>
                <c:pt idx="78">
                  <c:v>96</c:v>
                </c:pt>
                <c:pt idx="79">
                  <c:v>97</c:v>
                </c:pt>
                <c:pt idx="80">
                  <c:v>98</c:v>
                </c:pt>
                <c:pt idx="81">
                  <c:v>99</c:v>
                </c:pt>
                <c:pt idx="82">
                  <c:v>100</c:v>
                </c:pt>
              </c:numCache>
            </c:numRef>
          </c:cat>
          <c:val>
            <c:numRef>
              <c:f>Sheet1!$B$2:$B$84</c:f>
              <c:numCache>
                <c:formatCode>0.00%</c:formatCode>
                <c:ptCount val="83"/>
                <c:pt idx="0">
                  <c:v>2.7343838567055891E-2</c:v>
                </c:pt>
                <c:pt idx="1">
                  <c:v>2.6194004331471562E-2</c:v>
                </c:pt>
                <c:pt idx="2">
                  <c:v>2.1664257164724893E-2</c:v>
                </c:pt>
                <c:pt idx="3">
                  <c:v>1.6404494382022471E-2</c:v>
                </c:pt>
                <c:pt idx="4">
                  <c:v>1.4579400041955109E-2</c:v>
                </c:pt>
                <c:pt idx="5">
                  <c:v>1.3566963828261093E-2</c:v>
                </c:pt>
                <c:pt idx="6">
                  <c:v>1.2534502968200552E-2</c:v>
                </c:pt>
                <c:pt idx="7">
                  <c:v>1.1727969209542137E-2</c:v>
                </c:pt>
                <c:pt idx="8">
                  <c:v>1.08598806421787E-2</c:v>
                </c:pt>
                <c:pt idx="9">
                  <c:v>1.0061477748968576E-2</c:v>
                </c:pt>
                <c:pt idx="10">
                  <c:v>8.3651028702857681E-3</c:v>
                </c:pt>
                <c:pt idx="11">
                  <c:v>8.1170926930028402E-3</c:v>
                </c:pt>
                <c:pt idx="12">
                  <c:v>7.731625258799172E-3</c:v>
                </c:pt>
                <c:pt idx="13">
                  <c:v>7.9773003648155663E-3</c:v>
                </c:pt>
                <c:pt idx="14">
                  <c:v>7.9606310609350115E-3</c:v>
                </c:pt>
                <c:pt idx="15">
                  <c:v>6.4248103956330615E-3</c:v>
                </c:pt>
                <c:pt idx="16">
                  <c:v>6.7381215834585719E-3</c:v>
                </c:pt>
                <c:pt idx="17">
                  <c:v>5.9306416485173392E-3</c:v>
                </c:pt>
                <c:pt idx="18">
                  <c:v>6.0850923482849602E-3</c:v>
                </c:pt>
                <c:pt idx="19">
                  <c:v>6.0457461458368316E-3</c:v>
                </c:pt>
                <c:pt idx="20">
                  <c:v>5.801453776063884E-3</c:v>
                </c:pt>
                <c:pt idx="21">
                  <c:v>5.576141951115228E-3</c:v>
                </c:pt>
                <c:pt idx="22">
                  <c:v>5.2050531619308709E-3</c:v>
                </c:pt>
                <c:pt idx="23">
                  <c:v>5.1836329546707839E-3</c:v>
                </c:pt>
                <c:pt idx="24">
                  <c:v>4.6769611348394949E-3</c:v>
                </c:pt>
                <c:pt idx="25">
                  <c:v>5.3688682889146385E-3</c:v>
                </c:pt>
                <c:pt idx="26">
                  <c:v>4.3656364790276361E-3</c:v>
                </c:pt>
                <c:pt idx="27">
                  <c:v>4.8088200797560404E-3</c:v>
                </c:pt>
                <c:pt idx="28">
                  <c:v>4.218046398510384E-3</c:v>
                </c:pt>
                <c:pt idx="29">
                  <c:v>4.2953067199635337E-3</c:v>
                </c:pt>
                <c:pt idx="30">
                  <c:v>4.1391009329940628E-3</c:v>
                </c:pt>
                <c:pt idx="31">
                  <c:v>3.9207337626625512E-3</c:v>
                </c:pt>
                <c:pt idx="32">
                  <c:v>3.9677340869532672E-3</c:v>
                </c:pt>
                <c:pt idx="33">
                  <c:v>4.1600862832710606E-3</c:v>
                </c:pt>
                <c:pt idx="34">
                  <c:v>3.8093377612815004E-3</c:v>
                </c:pt>
                <c:pt idx="35">
                  <c:v>3.4923243566279461E-3</c:v>
                </c:pt>
                <c:pt idx="36">
                  <c:v>2.9960578186596582E-3</c:v>
                </c:pt>
                <c:pt idx="37">
                  <c:v>3.2277448708043608E-3</c:v>
                </c:pt>
                <c:pt idx="38">
                  <c:v>2.9536148217761964E-3</c:v>
                </c:pt>
                <c:pt idx="39">
                  <c:v>3.0065552762580708E-3</c:v>
                </c:pt>
                <c:pt idx="40">
                  <c:v>2.9964766702887812E-3</c:v>
                </c:pt>
                <c:pt idx="41">
                  <c:v>3.1912241336325108E-3</c:v>
                </c:pt>
                <c:pt idx="42">
                  <c:v>2.5884239003373301E-3</c:v>
                </c:pt>
                <c:pt idx="43">
                  <c:v>2.215706527171559E-3</c:v>
                </c:pt>
                <c:pt idx="44">
                  <c:v>2.6430215704663653E-3</c:v>
                </c:pt>
                <c:pt idx="45">
                  <c:v>2.5476587894228235E-3</c:v>
                </c:pt>
                <c:pt idx="46">
                  <c:v>2.2339379858815119E-3</c:v>
                </c:pt>
                <c:pt idx="47">
                  <c:v>2.0706210030601215E-3</c:v>
                </c:pt>
                <c:pt idx="48">
                  <c:v>1.6879536375400889E-3</c:v>
                </c:pt>
                <c:pt idx="49">
                  <c:v>1.8646097077469627E-3</c:v>
                </c:pt>
                <c:pt idx="50">
                  <c:v>1.6744809109176155E-3</c:v>
                </c:pt>
                <c:pt idx="51">
                  <c:v>1.0574702721367374E-3</c:v>
                </c:pt>
                <c:pt idx="52">
                  <c:v>1.8119589289309443E-3</c:v>
                </c:pt>
                <c:pt idx="53">
                  <c:v>1.6799931949642735E-3</c:v>
                </c:pt>
                <c:pt idx="54">
                  <c:v>1.6953713670613563E-3</c:v>
                </c:pt>
                <c:pt idx="55">
                  <c:v>1.6441128114329075E-3</c:v>
                </c:pt>
                <c:pt idx="56">
                  <c:v>1.6554646889381849E-3</c:v>
                </c:pt>
                <c:pt idx="57">
                  <c:v>1.3085052843482636E-3</c:v>
                </c:pt>
                <c:pt idx="58">
                  <c:v>1.6038791495710555E-3</c:v>
                </c:pt>
                <c:pt idx="59">
                  <c:v>2.0341917333910409E-3</c:v>
                </c:pt>
                <c:pt idx="60">
                  <c:v>1.403746551139939E-3</c:v>
                </c:pt>
                <c:pt idx="61">
                  <c:v>1.8381387532167429E-3</c:v>
                </c:pt>
                <c:pt idx="62">
                  <c:v>1.7271157167530224E-3</c:v>
                </c:pt>
                <c:pt idx="63">
                  <c:v>1.8801704687891703E-3</c:v>
                </c:pt>
                <c:pt idx="64">
                  <c:v>1.9923055784556195E-3</c:v>
                </c:pt>
                <c:pt idx="65">
                  <c:v>1.4310461700685396E-3</c:v>
                </c:pt>
                <c:pt idx="66">
                  <c:v>2.5246149962130774E-3</c:v>
                </c:pt>
                <c:pt idx="67">
                  <c:v>1.6277288395250861E-3</c:v>
                </c:pt>
                <c:pt idx="68">
                  <c:v>2.1321961620469083E-3</c:v>
                </c:pt>
                <c:pt idx="69">
                  <c:v>1.8264840182648401E-3</c:v>
                </c:pt>
                <c:pt idx="70">
                  <c:v>2.2360248447204968E-3</c:v>
                </c:pt>
                <c:pt idx="71">
                  <c:v>3.1118717908822156E-3</c:v>
                </c:pt>
                <c:pt idx="72">
                  <c:v>2.1123041718007392E-3</c:v>
                </c:pt>
                <c:pt idx="73">
                  <c:v>2.5510204081632651E-3</c:v>
                </c:pt>
                <c:pt idx="74">
                  <c:v>2.3904382470119521E-3</c:v>
                </c:pt>
                <c:pt idx="75">
                  <c:v>3.6243822075782538E-3</c:v>
                </c:pt>
                <c:pt idx="76">
                  <c:v>5.03989920201596E-3</c:v>
                </c:pt>
                <c:pt idx="77">
                  <c:v>2.2099447513812156E-3</c:v>
                </c:pt>
                <c:pt idx="78">
                  <c:v>1.5243902439024391E-3</c:v>
                </c:pt>
                <c:pt idx="79">
                  <c:v>5.2192066805845511E-3</c:v>
                </c:pt>
                <c:pt idx="80">
                  <c:v>1.718213058419244E-3</c:v>
                </c:pt>
                <c:pt idx="81">
                  <c:v>0</c:v>
                </c:pt>
                <c:pt idx="82">
                  <c:v>3.4965034965034965E-3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87-4654-B38A-D8CEA1AD9A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24401472"/>
        <c:axId val="-224400928"/>
      </c:barChart>
      <c:catAx>
        <c:axId val="-2244014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Age of Voter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400928"/>
        <c:crosses val="autoZero"/>
        <c:auto val="1"/>
        <c:lblAlgn val="ctr"/>
        <c:lblOffset val="100"/>
        <c:noMultiLvlLbl val="0"/>
      </c:catAx>
      <c:valAx>
        <c:axId val="-22440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of Ballots Rejected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40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5496595534254"/>
          <c:y val="9.7555510511939086E-2"/>
          <c:w val="0.88012666894899005"/>
          <c:h val="0.7010919399963873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Colorado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Sheet1!$B$2:$B$12</c:f>
              <c:strCache>
                <c:ptCount val="11"/>
                <c:pt idx="0">
                  <c:v>Presidential 2000</c:v>
                </c:pt>
                <c:pt idx="1">
                  <c:v>Midterm 2002</c:v>
                </c:pt>
                <c:pt idx="2">
                  <c:v>Presidential 2004</c:v>
                </c:pt>
                <c:pt idx="3">
                  <c:v>Midterm 2006</c:v>
                </c:pt>
                <c:pt idx="4">
                  <c:v>Presidential 2008</c:v>
                </c:pt>
                <c:pt idx="5">
                  <c:v>Midterm 2010</c:v>
                </c:pt>
                <c:pt idx="6">
                  <c:v>Presidential 2012</c:v>
                </c:pt>
                <c:pt idx="7">
                  <c:v>Midterm 2014</c:v>
                </c:pt>
                <c:pt idx="8">
                  <c:v>Presidential 2016</c:v>
                </c:pt>
                <c:pt idx="9">
                  <c:v>Midterm 2018</c:v>
                </c:pt>
                <c:pt idx="10">
                  <c:v>Presidential 2020</c:v>
                </c:pt>
              </c:strCache>
            </c:strRef>
          </c:cat>
          <c:val>
            <c:numRef>
              <c:f>Sheet1!$C$2:$C$12</c:f>
              <c:numCache>
                <c:formatCode>0.0%</c:formatCode>
                <c:ptCount val="11"/>
                <c:pt idx="0">
                  <c:v>0.57499999999999996</c:v>
                </c:pt>
                <c:pt idx="1">
                  <c:v>0.46600000000000003</c:v>
                </c:pt>
                <c:pt idx="2">
                  <c:v>0.67300000000000004</c:v>
                </c:pt>
                <c:pt idx="3">
                  <c:v>0.48099999999999998</c:v>
                </c:pt>
                <c:pt idx="4">
                  <c:v>0.71599999999999997</c:v>
                </c:pt>
                <c:pt idx="5">
                  <c:v>0.51700000000000002</c:v>
                </c:pt>
                <c:pt idx="6">
                  <c:v>0.70599999999999996</c:v>
                </c:pt>
                <c:pt idx="7">
                  <c:v>0.54700000000000004</c:v>
                </c:pt>
                <c:pt idx="8">
                  <c:v>0.71899999999999997</c:v>
                </c:pt>
                <c:pt idx="9">
                  <c:v>0.63</c:v>
                </c:pt>
                <c:pt idx="10">
                  <c:v>0.76400000000000001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AA3-4D8D-ACF6-A073F1049491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National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Sheet1!$B$2:$B$12</c:f>
              <c:strCache>
                <c:ptCount val="11"/>
                <c:pt idx="0">
                  <c:v>Presidential 2000</c:v>
                </c:pt>
                <c:pt idx="1">
                  <c:v>Midterm 2002</c:v>
                </c:pt>
                <c:pt idx="2">
                  <c:v>Presidential 2004</c:v>
                </c:pt>
                <c:pt idx="3">
                  <c:v>Midterm 2006</c:v>
                </c:pt>
                <c:pt idx="4">
                  <c:v>Presidential 2008</c:v>
                </c:pt>
                <c:pt idx="5">
                  <c:v>Midterm 2010</c:v>
                </c:pt>
                <c:pt idx="6">
                  <c:v>Presidential 2012</c:v>
                </c:pt>
                <c:pt idx="7">
                  <c:v>Midterm 2014</c:v>
                </c:pt>
                <c:pt idx="8">
                  <c:v>Presidential 2016</c:v>
                </c:pt>
                <c:pt idx="9">
                  <c:v>Midterm 2018</c:v>
                </c:pt>
                <c:pt idx="10">
                  <c:v>Presidential 2020</c:v>
                </c:pt>
              </c:strCache>
            </c:strRef>
          </c:cat>
          <c:val>
            <c:numRef>
              <c:f>Sheet1!$D$2:$D$12</c:f>
              <c:numCache>
                <c:formatCode>0.0%</c:formatCode>
                <c:ptCount val="11"/>
                <c:pt idx="0">
                  <c:v>0.55300000000000005</c:v>
                </c:pt>
                <c:pt idx="1">
                  <c:v>0.40100000000000002</c:v>
                </c:pt>
                <c:pt idx="2">
                  <c:v>0.60699999999999998</c:v>
                </c:pt>
                <c:pt idx="3">
                  <c:v>0.41299999999999998</c:v>
                </c:pt>
                <c:pt idx="4">
                  <c:v>0.622</c:v>
                </c:pt>
                <c:pt idx="5">
                  <c:v>0.41799999999999998</c:v>
                </c:pt>
                <c:pt idx="6">
                  <c:v>0.58599999999999997</c:v>
                </c:pt>
                <c:pt idx="7">
                  <c:v>0.36699999999999999</c:v>
                </c:pt>
                <c:pt idx="8">
                  <c:v>0.60099999999999998</c:v>
                </c:pt>
                <c:pt idx="9">
                  <c:v>0.501</c:v>
                </c:pt>
                <c:pt idx="10">
                  <c:v>0.66700000000000004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AA3-4D8D-ACF6-A073F1049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24332416"/>
        <c:axId val="-224334592"/>
      </c:lineChart>
      <c:catAx>
        <c:axId val="-22433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34592"/>
        <c:crossesAt val="0"/>
        <c:auto val="1"/>
        <c:lblAlgn val="ctr"/>
        <c:lblOffset val="100"/>
        <c:noMultiLvlLbl val="0"/>
      </c:catAx>
      <c:valAx>
        <c:axId val="-224334592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VEP Turnout</a:t>
                </a:r>
              </a:p>
            </c:rich>
          </c:tx>
          <c:layout>
            <c:manualLayout>
              <c:xMode val="edge"/>
              <c:yMode val="edge"/>
              <c:x val="2.4935429266993801E-2"/>
              <c:y val="0.342089031006095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324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Minnesota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  <c:pt idx="9">
                  <c:v>2018</c:v>
                </c:pt>
                <c:pt idx="10">
                  <c:v>2020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6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429-43DE-BC08-B94A68659A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Wisconsin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  <c:pt idx="9">
                  <c:v>2018</c:v>
                </c:pt>
                <c:pt idx="10">
                  <c:v>2020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</c:v>
                </c:pt>
                <c:pt idx="1">
                  <c:v>11</c:v>
                </c:pt>
                <c:pt idx="2">
                  <c:v>2</c:v>
                </c:pt>
                <c:pt idx="3">
                  <c:v>6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429-43DE-BC08-B94A68659A70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Maine</c:v>
                </c:pt>
              </c:strCache>
            </c:strRef>
          </c:tx>
          <c:spPr>
            <a:ln w="254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  <c:pt idx="9">
                  <c:v>2018</c:v>
                </c:pt>
                <c:pt idx="10">
                  <c:v>2020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3</c:v>
                </c:pt>
                <c:pt idx="9">
                  <c:v>6</c:v>
                </c:pt>
                <c:pt idx="10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429-43DE-BC08-B94A68659A70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Oregon</c:v>
                </c:pt>
              </c:strCache>
            </c:strRef>
          </c:tx>
          <c:spPr>
            <a:ln w="254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  <c:pt idx="9">
                  <c:v>2018</c:v>
                </c:pt>
                <c:pt idx="10">
                  <c:v>2020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8</c:v>
                </c:pt>
                <c:pt idx="5">
                  <c:v>4</c:v>
                </c:pt>
                <c:pt idx="6">
                  <c:v>13</c:v>
                </c:pt>
                <c:pt idx="7">
                  <c:v>5</c:v>
                </c:pt>
                <c:pt idx="8">
                  <c:v>8</c:v>
                </c:pt>
                <c:pt idx="9">
                  <c:v>5</c:v>
                </c:pt>
                <c:pt idx="10">
                  <c:v>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429-43DE-BC08-B94A68659A70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Colorado</c:v>
                </c:pt>
              </c:strCache>
            </c:strRef>
          </c:tx>
          <c:spPr>
            <a:ln w="88900" cap="rnd">
              <a:solidFill>
                <a:srgbClr val="00B050"/>
              </a:solidFill>
              <a:round/>
              <a:headEnd type="none"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88900" cap="rnd">
                <a:solidFill>
                  <a:srgbClr val="00B050"/>
                </a:solidFill>
                <a:prstDash val="solid"/>
                <a:round/>
                <a:headEnd type="none"/>
                <a:tailEnd type="none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8AE-4CAD-AA71-4CB47D7C432C}"/>
              </c:ext>
            </c:extLst>
          </c:dPt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  <c:pt idx="8">
                  <c:v>2016</c:v>
                </c:pt>
                <c:pt idx="9">
                  <c:v>2018</c:v>
                </c:pt>
                <c:pt idx="10">
                  <c:v>2020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19</c:v>
                </c:pt>
                <c:pt idx="1">
                  <c:v>13</c:v>
                </c:pt>
                <c:pt idx="2">
                  <c:v>11</c:v>
                </c:pt>
                <c:pt idx="3">
                  <c:v>15</c:v>
                </c:pt>
                <c:pt idx="4">
                  <c:v>5</c:v>
                </c:pt>
                <c:pt idx="5">
                  <c:v>8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429-43DE-BC08-B94A68659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24324800"/>
        <c:axId val="-224329152"/>
      </c:lineChart>
      <c:catAx>
        <c:axId val="-224324800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29152"/>
        <c:crosses val="autoZero"/>
        <c:auto val="1"/>
        <c:lblAlgn val="ctr"/>
        <c:lblOffset val="100"/>
        <c:noMultiLvlLbl val="0"/>
      </c:catAx>
      <c:valAx>
        <c:axId val="-22432915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248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838164251207724E-2"/>
          <c:y val="1.4593212478552574E-2"/>
          <c:w val="0.95216183574879232"/>
          <c:h val="0.884110358698864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VEP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Michigan</c:v>
                </c:pt>
                <c:pt idx="1">
                  <c:v>Vermont</c:v>
                </c:pt>
                <c:pt idx="2">
                  <c:v>New Jersey</c:v>
                </c:pt>
                <c:pt idx="3">
                  <c:v>New Hampshire</c:v>
                </c:pt>
                <c:pt idx="4">
                  <c:v>Oregon</c:v>
                </c:pt>
                <c:pt idx="5">
                  <c:v>Washington</c:v>
                </c:pt>
                <c:pt idx="6">
                  <c:v>Wisconsin</c:v>
                </c:pt>
                <c:pt idx="7">
                  <c:v>Maine</c:v>
                </c:pt>
                <c:pt idx="8">
                  <c:v>Colorado</c:v>
                </c:pt>
                <c:pt idx="9">
                  <c:v>Minnesota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0.73899999999999999</c:v>
                </c:pt>
                <c:pt idx="1">
                  <c:v>0.74199999999999999</c:v>
                </c:pt>
                <c:pt idx="2">
                  <c:v>0.753</c:v>
                </c:pt>
                <c:pt idx="3">
                  <c:v>0.755</c:v>
                </c:pt>
                <c:pt idx="4">
                  <c:v>0.755</c:v>
                </c:pt>
                <c:pt idx="5">
                  <c:v>0.75700000000000001</c:v>
                </c:pt>
                <c:pt idx="6">
                  <c:v>0.75800000000000001</c:v>
                </c:pt>
                <c:pt idx="7">
                  <c:v>0.76300000000000001</c:v>
                </c:pt>
                <c:pt idx="8">
                  <c:v>0.76400000000000001</c:v>
                </c:pt>
                <c:pt idx="9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51-4563-8D22-B4ADDC7F69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224326976"/>
        <c:axId val="-224326432"/>
      </c:barChart>
      <c:catAx>
        <c:axId val="-22432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24326432"/>
        <c:crosses val="autoZero"/>
        <c:auto val="1"/>
        <c:lblAlgn val="ctr"/>
        <c:lblOffset val="100"/>
        <c:noMultiLvlLbl val="0"/>
      </c:catAx>
      <c:valAx>
        <c:axId val="-224326432"/>
        <c:scaling>
          <c:orientation val="minMax"/>
          <c:max val="0.9"/>
          <c:min val="0.5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VEP 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-22432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0.12169</cdr:x>
      <cdr:y>0.33845</cdr:y>
    </cdr:from>
    <cdr:to>
      <cdr:x>0.18114</cdr:x>
      <cdr:y>0.3985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79652" y="1472726"/>
          <a:ext cx="625153" cy="261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+2.2%</a:t>
          </a:r>
        </a:p>
      </cdr:txBody>
    </cdr:sp>
  </cdr:relSizeAnchor>
  <cdr:relSizeAnchor xmlns:cdr="http://schemas.openxmlformats.org/drawingml/2006/chartDrawing">
    <cdr:from>
      <cdr:x>0.19074</cdr:x>
      <cdr:y>0.46891</cdr:y>
    </cdr:from>
    <cdr:to>
      <cdr:x>0.24309</cdr:x>
      <cdr:y>0.53109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05694" y="2040386"/>
          <a:ext cx="550491" cy="2705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+6.5%</a:t>
          </a:r>
        </a:p>
      </cdr:txBody>
    </cdr:sp>
  </cdr:relSizeAnchor>
  <cdr:relSizeAnchor xmlns:cdr="http://schemas.openxmlformats.org/drawingml/2006/chartDrawing">
    <cdr:from>
      <cdr:x>0.27869</cdr:x>
      <cdr:y>0.20184</cdr:y>
    </cdr:from>
    <cdr:to>
      <cdr:x>0.33104</cdr:x>
      <cdr:y>0.25331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30618" y="878276"/>
          <a:ext cx="550492" cy="223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+6.6%</a:t>
          </a:r>
        </a:p>
      </cdr:txBody>
    </cdr:sp>
  </cdr:relSizeAnchor>
  <cdr:relSizeAnchor xmlns:cdr="http://schemas.openxmlformats.org/drawingml/2006/chartDrawing">
    <cdr:from>
      <cdr:x>0.35509</cdr:x>
      <cdr:y>0.40697</cdr:y>
    </cdr:from>
    <cdr:to>
      <cdr:x>0.40745</cdr:x>
      <cdr:y>0.46486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33994" y="1770843"/>
          <a:ext cx="550597" cy="251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+6.8%</a:t>
          </a:r>
        </a:p>
      </cdr:txBody>
    </cdr:sp>
  </cdr:relSizeAnchor>
  <cdr:relSizeAnchor xmlns:cdr="http://schemas.openxmlformats.org/drawingml/2006/chartDrawing">
    <cdr:from>
      <cdr:x>0.43431</cdr:x>
      <cdr:y>0.15286</cdr:y>
    </cdr:from>
    <cdr:to>
      <cdr:x>0.48932</cdr:x>
      <cdr:y>0.20218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567042" y="665149"/>
          <a:ext cx="578463" cy="214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+9.4%</a:t>
          </a:r>
        </a:p>
      </cdr:txBody>
    </cdr:sp>
  </cdr:relSizeAnchor>
  <cdr:relSizeAnchor xmlns:cdr="http://schemas.openxmlformats.org/drawingml/2006/chartDrawing">
    <cdr:from>
      <cdr:x>0.51769</cdr:x>
      <cdr:y>0.36848</cdr:y>
    </cdr:from>
    <cdr:to>
      <cdr:x>0.57181</cdr:x>
      <cdr:y>0.42209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443787" y="1603375"/>
          <a:ext cx="569105" cy="233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+9.9%</a:t>
          </a:r>
        </a:p>
      </cdr:txBody>
    </cdr:sp>
  </cdr:relSizeAnchor>
  <cdr:relSizeAnchor xmlns:cdr="http://schemas.openxmlformats.org/drawingml/2006/chartDrawing">
    <cdr:from>
      <cdr:x>0.6025</cdr:x>
      <cdr:y>0.17137</cdr:y>
    </cdr:from>
    <cdr:to>
      <cdr:x>0.65751</cdr:x>
      <cdr:y>0.22927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335598" y="745694"/>
          <a:ext cx="578463" cy="251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0.59752</cdr:x>
      <cdr:y>0.16511</cdr:y>
    </cdr:from>
    <cdr:to>
      <cdr:x>0.65786</cdr:x>
      <cdr:y>0.21014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283256" y="718430"/>
          <a:ext cx="634511" cy="195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+12.0%</a:t>
          </a:r>
        </a:p>
      </cdr:txBody>
    </cdr:sp>
  </cdr:relSizeAnchor>
  <cdr:relSizeAnchor xmlns:cdr="http://schemas.openxmlformats.org/drawingml/2006/chartDrawing">
    <cdr:from>
      <cdr:x>0.67088</cdr:x>
      <cdr:y>0.31487</cdr:y>
    </cdr:from>
    <cdr:to>
      <cdr:x>0.7392</cdr:x>
      <cdr:y>0.36848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054751" y="1370099"/>
          <a:ext cx="718426" cy="233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+18.0%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0.83333</cdr:x>
      <cdr:y>0.08007</cdr:y>
    </cdr:from>
    <cdr:to>
      <cdr:x>0.87859</cdr:x>
      <cdr:y>0.13368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8763000" y="348408"/>
          <a:ext cx="475861" cy="2332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0.75098</cdr:x>
      <cdr:y>0.14428</cdr:y>
    </cdr:from>
    <cdr:to>
      <cdr:x>0.81664</cdr:x>
      <cdr:y>0.19146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896997" y="627814"/>
          <a:ext cx="690455" cy="205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+11.8%</a:t>
          </a:r>
        </a:p>
      </cdr:txBody>
    </cdr:sp>
  </cdr:relSizeAnchor>
  <cdr:relSizeAnchor xmlns:cdr="http://schemas.openxmlformats.org/drawingml/2006/chartDrawing">
    <cdr:from>
      <cdr:x>0.83004</cdr:x>
      <cdr:y>0.24653</cdr:y>
    </cdr:from>
    <cdr:to>
      <cdr:x>0.88861</cdr:x>
      <cdr:y>0.29371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8728343" y="1072737"/>
          <a:ext cx="615899" cy="205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+12.9%</a:t>
          </a:r>
        </a:p>
      </cdr:txBody>
    </cdr:sp>
  </cdr:relSizeAnchor>
  <cdr:relSizeAnchor xmlns:cdr="http://schemas.openxmlformats.org/drawingml/2006/chartDrawing">
    <cdr:from>
      <cdr:x>0.45652</cdr:x>
      <cdr:y>0.39493</cdr:y>
    </cdr:from>
    <cdr:to>
      <cdr:x>0.54348</cdr:x>
      <cdr:y>0.60507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D29AC1BD-C350-4217-9CC8-45A7383E52FB}"/>
            </a:ext>
          </a:extLst>
        </cdr:cNvPr>
        <cdr:cNvSpPr txBox="1"/>
      </cdr:nvSpPr>
      <cdr:spPr>
        <a:xfrm xmlns:a="http://schemas.openxmlformats.org/drawingml/2006/main">
          <a:off x="4800600" y="17184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0.9193</cdr:x>
      <cdr:y>0.09354</cdr:y>
    </cdr:from>
    <cdr:to>
      <cdr:x>0.97826</cdr:x>
      <cdr:y>0.15437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xmlns="" id="{D70D53BB-2535-4361-BDEF-37567BD824F4}"/>
            </a:ext>
          </a:extLst>
        </cdr:cNvPr>
        <cdr:cNvSpPr txBox="1"/>
      </cdr:nvSpPr>
      <cdr:spPr>
        <a:xfrm xmlns:a="http://schemas.openxmlformats.org/drawingml/2006/main" flipH="1">
          <a:off x="9666971" y="407025"/>
          <a:ext cx="620028" cy="2646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0.91686</cdr:x>
      <cdr:y>0.07262</cdr:y>
    </cdr:from>
    <cdr:to>
      <cdr:x>0.96834</cdr:x>
      <cdr:y>0.14451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xmlns="" id="{C4AFDE4C-0F4A-4A88-A047-E643E9356D96}"/>
            </a:ext>
          </a:extLst>
        </cdr:cNvPr>
        <cdr:cNvSpPr txBox="1"/>
      </cdr:nvSpPr>
      <cdr:spPr>
        <a:xfrm xmlns:a="http://schemas.openxmlformats.org/drawingml/2006/main">
          <a:off x="9641305" y="315996"/>
          <a:ext cx="541421" cy="312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+9.7%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05B2F-BE4A-441B-9382-EEDD04444E5B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759AB-89E7-4EAB-A806-B5AD90026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16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1pPr>
            <a:lvl2pPr marL="739775" indent="-28416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3pPr>
            <a:lvl4pPr marL="1595438" indent="-22701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4pPr>
            <a:lvl5pPr marL="2051050" indent="-22701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5pPr>
            <a:lvl6pPr marL="25082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6pPr>
            <a:lvl7pPr marL="29654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7pPr>
            <a:lvl8pPr marL="34226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8pPr>
            <a:lvl9pPr marL="38798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B57DF6-5261-4734-B40C-E8A9B1DC6381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221" name="Footer Placeholder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ERIC - Electronic Registration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679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1pPr>
            <a:lvl2pPr marL="739775" indent="-28416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3pPr>
            <a:lvl4pPr marL="1595438" indent="-22701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4pPr>
            <a:lvl5pPr marL="2051050" indent="-227013" defTabSz="928688">
              <a:spcBef>
                <a:spcPct val="30000"/>
              </a:spcBef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5pPr>
            <a:lvl6pPr marL="25082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6pPr>
            <a:lvl7pPr marL="29654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7pPr>
            <a:lvl8pPr marL="34226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8pPr>
            <a:lvl9pPr marL="3879850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rgbClr val="333333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B57DF6-5261-4734-B40C-E8A9B1DC6381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9221" name="Footer Placeholder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t>ERIC - Electronic Registration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86632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12FAE6-FB89-480F-BEDB-04F6FFB24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1ADB3B7-8F08-465A-A6E2-075B65ACD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7F137C-0E71-4B3F-8459-3FEE5D28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C4ADBF-70D7-425B-8FA3-65A730DE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ECC607-293A-48C8-BA8B-27A695A5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8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0CB5D5-826E-4D12-9217-101B9BB2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9F6C910-A08A-46A1-A60B-9D50C8EE6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6879AA-E4DC-4D70-AA98-9F01EEE8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7FCE7A-D2D8-42DA-AE78-1B2DF40B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9FFA23-1A0D-48B0-AD23-A2460EBD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3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C64E737-7773-4C69-AF27-A7B22A34A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F7EC4F-8C41-4F03-AF0A-616D3C35C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845007-9EFB-449E-A433-C2FB840C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A870E0-728D-4FF8-BE20-21642C00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9C773A-476B-48BF-BAA9-B2593947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2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2C8F59-E825-4859-B5CC-923128EA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2A7E66-84C4-4238-AE10-4719807B3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D66BA6-A451-432F-BAEA-56C141960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0B43C1-6C02-43BF-B048-71DD555BD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83F772-5FE9-42F7-9217-F007CD5D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5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C2F6BD-9895-49C6-9AD6-F184D66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773656-CD65-4C0B-8D01-9BDC2FD84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087CFE-F0AC-4BDD-88DB-4C41C79E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FBEA61-317F-4178-BB0E-4F7BCEBD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D3B1DF-F564-4669-BCB6-CDB9B5BF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7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71BE3-72BC-44D4-A0F4-DD258F508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BC9DFE-1759-4E08-BEC3-7D2A1E93B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2E715BB-4411-4F9A-98EC-16997E2BC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A800B3-ECB5-4506-834C-F9AD21CE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31E2B0-3FA7-4D1E-9C3D-05E457AB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A7AAE-2829-4DC7-89D7-B26EF1BEB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5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623B9-1981-4A69-85E6-488A7B02F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372D17-46C3-487B-8702-232386EFA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FDEEF8-CC35-452D-A0DF-FA4319796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290748C-600C-4382-B448-6D149503C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6D7AEF8-4578-482F-9383-C703B1E73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886EAD6-D488-4C8F-A2A7-E244F79A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6297302-6FDD-4479-8158-56DD871D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B059E83-A7FF-4FB2-8E1B-2D2E79E3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9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5D4AB6-E93B-4454-B404-8012E1427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740B09C-DA62-4600-B4E7-9F80A608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5EAF639-DD2C-4048-8315-1495D0F71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B8DDA88-5157-41CC-9AFC-107CA537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2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0679B54-EB8E-420E-8571-51DA16C9D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E9D2FA6-FF5E-44CD-8C44-019DA51F2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484CEC4-3C39-47CA-89D5-E9FDEB3B0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4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FCEEE5-7DF2-4971-A9BF-672CFE74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2FD0B9-4EEC-40AF-BA57-085BD3884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3068C45-E6B7-4145-B23D-6C2B79FD1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5635E6-6781-43CD-9BA3-7A273BE47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8D1048-EB31-4F68-8D3E-B4EE3A7B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BC3D15-C60F-4EBF-B6EE-B032153E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088EF-0C99-4A2A-83EA-2AC49871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192A666-7DF7-4F1F-8AF2-24E734CAB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57C20CC-8296-4B82-B14E-CEDBD3A73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A2A8C1-4E6B-4291-9B41-3D91B08D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66069A-CD7E-4F08-B9DD-050EFC81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C1A938-0300-46FA-9BED-113E7CBB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2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F304B8-DE0C-4071-B5D4-300312398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F3A6FD-7122-4A32-8BEF-6989F7BE0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7E05D8-DAA5-479A-8B96-13FDCC5E8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F129-1CEC-40FA-AA5A-25F7F1445841}" type="datetimeFigureOut">
              <a:rPr lang="en-US" smtClean="0"/>
              <a:t>30-Jun-21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A5BF00-27FE-445C-A689-BBBCA0E9B2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E828DB-B425-4E7F-947A-4BBAD6EC3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9337-E624-42A4-B98A-FD5CD202E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udd.choate@sos.state.co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433639"/>
            <a:ext cx="7772400" cy="1076325"/>
          </a:xfrm>
          <a:solidFill>
            <a:srgbClr val="235889"/>
          </a:solidFill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</a:rPr>
              <a:t>Colorado Department of State</a:t>
            </a:r>
            <a:r>
              <a:rPr lang="en-US" altLang="en-US" dirty="0">
                <a:solidFill>
                  <a:schemeClr val="bg1"/>
                </a:solidFill>
              </a:rPr>
              <a:t/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sz="2800" dirty="0">
                <a:solidFill>
                  <a:schemeClr val="bg1"/>
                </a:solidFill>
              </a:rPr>
              <a:t>Judd Choate, </a:t>
            </a:r>
            <a:r>
              <a:rPr lang="en-US" altLang="en-US" sz="2000" dirty="0">
                <a:solidFill>
                  <a:schemeClr val="bg1"/>
                </a:solidFill>
              </a:rPr>
              <a:t>State Election Director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79945" y="4321175"/>
            <a:ext cx="7365304" cy="1073150"/>
          </a:xfrm>
          <a:ln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0033"/>
                </a:solidFill>
              </a14:hiddenFill>
            </a:ext>
          </a:extLst>
        </p:spPr>
        <p:txBody>
          <a:bodyPr anchor="ctr" anchorCtr="1">
            <a:normAutofit/>
          </a:bodyPr>
          <a:lstStyle/>
          <a:p>
            <a:pPr eaLnBrk="1" hangingPunct="1"/>
            <a:r>
              <a:rPr lang="en-US" altLang="en-US" u="sng" dirty="0"/>
              <a:t>2020 General Election Recap</a:t>
            </a:r>
          </a:p>
          <a:p>
            <a:pPr eaLnBrk="1" hangingPunct="1"/>
            <a:r>
              <a:rPr lang="en-US" altLang="en-US" sz="1800" dirty="0"/>
              <a:t>March 11, 2021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032126" y="1588"/>
            <a:ext cx="7635875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CC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91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2018 General Election Ballot Rejection Percentage by Age of Voter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0812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099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3DE455B-DE4E-43DB-BBE4-59E007FFB9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Comparing Colorado </a:t>
            </a:r>
            <a:br>
              <a:rPr lang="en-US" dirty="0"/>
            </a:br>
            <a:r>
              <a:rPr lang="en-US" dirty="0"/>
              <a:t>to the Nation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34B02433-4415-4225-BE3E-A7BABBF904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25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60DD28-A724-4045-93CE-59D9993A1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863"/>
          </a:xfrm>
        </p:spPr>
        <p:txBody>
          <a:bodyPr/>
          <a:lstStyle/>
          <a:p>
            <a:pPr algn="ctr"/>
            <a:r>
              <a:rPr lang="en-US" dirty="0"/>
              <a:t>National VEP Turnout 1900-2020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586DE2D-26A1-446A-86B7-201A456C76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358" y="1284410"/>
            <a:ext cx="7171284" cy="5461721"/>
          </a:xfrm>
        </p:spPr>
      </p:pic>
    </p:spTree>
    <p:extLst>
      <p:ext uri="{BB962C8B-B14F-4D97-AF65-F5344CB8AC3E}">
        <p14:creationId xmlns:p14="http://schemas.microsoft.com/office/powerpoint/2010/main" val="127757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Colorado v. National Turnout </a:t>
            </a:r>
            <a:br>
              <a:rPr lang="en-US" dirty="0"/>
            </a:br>
            <a:r>
              <a:rPr lang="en-US" sz="3600" dirty="0"/>
              <a:t>2000-2020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552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 States VEP Turnout</a:t>
            </a:r>
            <a:br>
              <a:rPr lang="en-US" dirty="0"/>
            </a:br>
            <a:r>
              <a:rPr lang="en-US" sz="3600" dirty="0"/>
              <a:t>2000-2020</a:t>
            </a:r>
            <a:r>
              <a:rPr lang="en-US" dirty="0"/>
              <a:t>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294495"/>
              </p:ext>
            </p:extLst>
          </p:nvPr>
        </p:nvGraphicFramePr>
        <p:xfrm>
          <a:off x="838200" y="1797633"/>
          <a:ext cx="10515600" cy="469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6176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908F5-FEFF-41EE-906F-B0E4690E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99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2020 General Election </a:t>
            </a:r>
            <a:br>
              <a:rPr lang="en-US" dirty="0"/>
            </a:br>
            <a:r>
              <a:rPr lang="en-US" dirty="0"/>
              <a:t>Voting Eligible Population Turnout by State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C18CAF4-3E3C-4C9A-932A-83DE87FD4D5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7951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C07242-C322-4CA0-A7D5-CB2F3B38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Policies for Top 10 VEP States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A6430B29-A50D-4268-A353-71C87AFDD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146" y="1757475"/>
            <a:ext cx="7589708" cy="4660755"/>
          </a:xfrm>
        </p:spPr>
      </p:pic>
    </p:spTree>
    <p:extLst>
      <p:ext uri="{BB962C8B-B14F-4D97-AF65-F5344CB8AC3E}">
        <p14:creationId xmlns:p14="http://schemas.microsoft.com/office/powerpoint/2010/main" val="2545883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7582C6-EFB7-40A2-A818-84E6047EA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Policies for Bottom 10 VEP States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ADD2128-44E7-4361-AE9E-4DE0D75D08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23" y="1548217"/>
            <a:ext cx="7621553" cy="4944658"/>
          </a:xfrm>
        </p:spPr>
      </p:pic>
    </p:spTree>
    <p:extLst>
      <p:ext uri="{BB962C8B-B14F-4D97-AF65-F5344CB8AC3E}">
        <p14:creationId xmlns:p14="http://schemas.microsoft.com/office/powerpoint/2010/main" val="1085499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C2F9EE-FAC7-4528-B200-B1F02799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Policies for Top 10 Increased</a:t>
            </a:r>
            <a:br>
              <a:rPr lang="en-US" dirty="0"/>
            </a:br>
            <a:r>
              <a:rPr lang="en-US" dirty="0"/>
              <a:t> Turnout States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60BB3291-D83C-4043-B8D4-ED6458F05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58" y="1492898"/>
            <a:ext cx="6858084" cy="5122604"/>
          </a:xfrm>
        </p:spPr>
      </p:pic>
    </p:spTree>
    <p:extLst>
      <p:ext uri="{BB962C8B-B14F-4D97-AF65-F5344CB8AC3E}">
        <p14:creationId xmlns:p14="http://schemas.microsoft.com/office/powerpoint/2010/main" val="270544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AFA520-C6DD-4508-A2BD-44EC917B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1DDAA71-1AD5-49F0-BCB4-31E3798CD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053" y="181028"/>
            <a:ext cx="5683289" cy="6479293"/>
          </a:xfrm>
        </p:spPr>
      </p:pic>
    </p:spTree>
    <p:extLst>
      <p:ext uri="{BB962C8B-B14F-4D97-AF65-F5344CB8AC3E}">
        <p14:creationId xmlns:p14="http://schemas.microsoft.com/office/powerpoint/2010/main" val="13029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5AEE42-204A-4FE9-91D6-2B8D75C01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2020 General Election </a:t>
            </a:r>
            <a:br>
              <a:rPr lang="en-US" dirty="0"/>
            </a:br>
            <a:r>
              <a:rPr lang="en-US" dirty="0"/>
              <a:t>Colorado Turnout By Party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27A28DD-65DB-4B2D-BE79-596AEB571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48309"/>
            <a:ext cx="10642892" cy="2808541"/>
          </a:xfrm>
        </p:spPr>
      </p:pic>
    </p:spTree>
    <p:extLst>
      <p:ext uri="{BB962C8B-B14F-4D97-AF65-F5344CB8AC3E}">
        <p14:creationId xmlns:p14="http://schemas.microsoft.com/office/powerpoint/2010/main" val="1549197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19C1B5D-DA5F-49FA-9E14-0848ADDC63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Expansion of </a:t>
            </a:r>
            <a:br>
              <a:rPr lang="en-US" dirty="0"/>
            </a:br>
            <a:r>
              <a:rPr lang="en-US" dirty="0"/>
              <a:t>Early Voting and Vote at Home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A568C5CE-B4BC-4F59-A472-5A3E22372B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44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CEB36D-401D-4E09-AA4E-6E458581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Voting Prior to Election Day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2E9AFEB2-270C-4B18-9AF1-99AC8B5E5B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987" y="1307078"/>
            <a:ext cx="4853765" cy="5409769"/>
          </a:xfrm>
        </p:spPr>
      </p:pic>
    </p:spTree>
    <p:extLst>
      <p:ext uri="{BB962C8B-B14F-4D97-AF65-F5344CB8AC3E}">
        <p14:creationId xmlns:p14="http://schemas.microsoft.com/office/powerpoint/2010/main" val="1730996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393D98-2697-4B77-815C-3A66F33F4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Early Voting Percentage 2000-2020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DD55628-900A-4678-A6B1-9200DF7AA1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302" y="1782941"/>
            <a:ext cx="8203395" cy="4709934"/>
          </a:xfrm>
        </p:spPr>
      </p:pic>
    </p:spTree>
    <p:extLst>
      <p:ext uri="{BB962C8B-B14F-4D97-AF65-F5344CB8AC3E}">
        <p14:creationId xmlns:p14="http://schemas.microsoft.com/office/powerpoint/2010/main" val="1457425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8D64D9-3D36-4D83-85C5-59567B15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399"/>
          </a:xfrm>
        </p:spPr>
        <p:txBody>
          <a:bodyPr/>
          <a:lstStyle/>
          <a:p>
            <a:pPr algn="ctr"/>
            <a:r>
              <a:rPr lang="en-US" dirty="0"/>
              <a:t>Why Voters Chose to Vote Early in 2020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75701B9-47E5-4F05-B423-48128E0459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543" y="1360524"/>
            <a:ext cx="4004583" cy="5497476"/>
          </a:xfrm>
        </p:spPr>
      </p:pic>
    </p:spTree>
    <p:extLst>
      <p:ext uri="{BB962C8B-B14F-4D97-AF65-F5344CB8AC3E}">
        <p14:creationId xmlns:p14="http://schemas.microsoft.com/office/powerpoint/2010/main" val="634267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2EF260-B0D3-4E77-B63F-4F5764E4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Early Voting Effect on 2020 VEP Turnout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1ED96E9-0226-4B67-9709-B6100A7C19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467" y="1690688"/>
            <a:ext cx="7207066" cy="4576487"/>
          </a:xfrm>
        </p:spPr>
      </p:pic>
    </p:spTree>
    <p:extLst>
      <p:ext uri="{BB962C8B-B14F-4D97-AF65-F5344CB8AC3E}">
        <p14:creationId xmlns:p14="http://schemas.microsoft.com/office/powerpoint/2010/main" val="4253726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6DE987-685C-405F-A353-00FEFA7B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Expansion of </a:t>
            </a:r>
            <a:br>
              <a:rPr lang="en-US" dirty="0"/>
            </a:br>
            <a:r>
              <a:rPr lang="en-US" dirty="0"/>
              <a:t>Vote By Mail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226BDED5-91AE-47B8-97A2-53B889990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73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17D515-DD26-4EED-B5F0-4D5FCE97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A02B53EF-7338-4D43-A3DF-F3A6C1663C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299" y="365125"/>
            <a:ext cx="6679041" cy="6055665"/>
          </a:xfrm>
        </p:spPr>
      </p:pic>
    </p:spTree>
    <p:extLst>
      <p:ext uri="{BB962C8B-B14F-4D97-AF65-F5344CB8AC3E}">
        <p14:creationId xmlns:p14="http://schemas.microsoft.com/office/powerpoint/2010/main" val="752927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67D09C-38FE-4B2A-A486-EB553CA2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7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2020 General Election Percentage Mail Ballot Relationship to VEP Turnout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C6D40E1-108E-483F-99CF-0B1D915776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730" y="1444916"/>
            <a:ext cx="8000539" cy="5047959"/>
          </a:xfrm>
        </p:spPr>
      </p:pic>
    </p:spTree>
    <p:extLst>
      <p:ext uri="{BB962C8B-B14F-4D97-AF65-F5344CB8AC3E}">
        <p14:creationId xmlns:p14="http://schemas.microsoft.com/office/powerpoint/2010/main" val="208047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433639"/>
            <a:ext cx="7772400" cy="1076325"/>
          </a:xfrm>
          <a:solidFill>
            <a:srgbClr val="235889"/>
          </a:solidFill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</a:rPr>
              <a:t>Colorado Department of State</a:t>
            </a:r>
            <a:r>
              <a:rPr lang="en-US" altLang="en-US" dirty="0">
                <a:solidFill>
                  <a:schemeClr val="bg1"/>
                </a:solidFill>
              </a:rPr>
              <a:t/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sz="2800" dirty="0">
                <a:solidFill>
                  <a:schemeClr val="bg1"/>
                </a:solidFill>
              </a:rPr>
              <a:t>Judd Choate, </a:t>
            </a:r>
            <a:r>
              <a:rPr lang="en-US" altLang="en-US" sz="2000" dirty="0">
                <a:solidFill>
                  <a:schemeClr val="bg1"/>
                </a:solidFill>
              </a:rPr>
              <a:t>State Election Director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79945" y="4321175"/>
            <a:ext cx="7365304" cy="1073150"/>
          </a:xfrm>
          <a:ln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0033"/>
                </a:solidFill>
              </a14:hiddenFill>
            </a:ext>
          </a:extLst>
        </p:spPr>
        <p:txBody>
          <a:bodyPr anchor="ctr" anchorCtr="1">
            <a:normAutofit/>
          </a:bodyPr>
          <a:lstStyle/>
          <a:p>
            <a:pPr eaLnBrk="1" hangingPunct="1"/>
            <a:r>
              <a:rPr lang="en-US" altLang="en-US" u="sng" dirty="0">
                <a:hlinkClick r:id="rId3"/>
              </a:rPr>
              <a:t>judd.choate@sos.state.co.us</a:t>
            </a:r>
            <a:endParaRPr lang="en-US" altLang="en-US" u="sng" dirty="0"/>
          </a:p>
          <a:p>
            <a:pPr eaLnBrk="1" hangingPunct="1"/>
            <a:r>
              <a:rPr lang="en-US" altLang="en-US" sz="1800" u="sng" dirty="0"/>
              <a:t>303-869-4927</a:t>
            </a:r>
            <a:endParaRPr lang="en-US" altLang="en-US" sz="1800" dirty="0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032126" y="1588"/>
            <a:ext cx="7635875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CC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1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CE798A-97A4-4672-83BD-82AFA05F3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2020 General Election </a:t>
            </a:r>
            <a:br>
              <a:rPr lang="en-US" dirty="0"/>
            </a:br>
            <a:r>
              <a:rPr lang="en-US" dirty="0"/>
              <a:t>Colorado Turnout By Sex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14499FD-784D-42E0-AA20-A20BB01E00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78" y="2196060"/>
            <a:ext cx="10713244" cy="2465880"/>
          </a:xfrm>
        </p:spPr>
      </p:pic>
    </p:spTree>
    <p:extLst>
      <p:ext uri="{BB962C8B-B14F-4D97-AF65-F5344CB8AC3E}">
        <p14:creationId xmlns:p14="http://schemas.microsoft.com/office/powerpoint/2010/main" val="3406713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68C3F2-FD51-4B54-8C85-07435BF37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2020 General Election </a:t>
            </a:r>
            <a:br>
              <a:rPr lang="en-US" dirty="0"/>
            </a:br>
            <a:r>
              <a:rPr lang="en-US" dirty="0"/>
              <a:t>Colorado In-Person/Mail Turnout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7363976-4577-437A-9B69-C502A3EF46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61" y="2696546"/>
            <a:ext cx="10240277" cy="2264051"/>
          </a:xfrm>
        </p:spPr>
      </p:pic>
    </p:spTree>
    <p:extLst>
      <p:ext uri="{BB962C8B-B14F-4D97-AF65-F5344CB8AC3E}">
        <p14:creationId xmlns:p14="http://schemas.microsoft.com/office/powerpoint/2010/main" val="375852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1ABA7-60C7-4F2C-ADF0-94A0C8EA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2020 General Election </a:t>
            </a:r>
            <a:br>
              <a:rPr lang="en-US" dirty="0"/>
            </a:br>
            <a:r>
              <a:rPr lang="en-US" dirty="0"/>
              <a:t>Active Voter Turnout by Age Categories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6F0CE2CD-5F83-4D9D-8658-550F2653DF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249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2020 General Election Active Voter Turnout </a:t>
            </a:r>
            <a:br>
              <a:rPr lang="en-US" dirty="0"/>
            </a:br>
            <a:r>
              <a:rPr lang="en-US" dirty="0"/>
              <a:t>in Colorado’s 11 Most Populous Counties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1582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382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A51A8-FDCA-41A3-8095-62F76084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Change in Active Registration Party Vote Percentage 2014-2020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F158B4C5-4E44-46F1-B31A-70594C2659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96910"/>
              </p:ext>
            </p:extLst>
          </p:nvPr>
        </p:nvGraphicFramePr>
        <p:xfrm>
          <a:off x="838199" y="1690688"/>
          <a:ext cx="10722429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44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1DBC87-F39B-409E-A9AA-FC05DB75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2020 General Election Wins </a:t>
            </a:r>
            <a:br>
              <a:rPr lang="en-US" dirty="0"/>
            </a:br>
            <a:r>
              <a:rPr lang="en-US" dirty="0"/>
              <a:t>by Party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83F98880-80C5-4922-BAC5-368A0D510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282490"/>
              </p:ext>
            </p:extLst>
          </p:nvPr>
        </p:nvGraphicFramePr>
        <p:xfrm>
          <a:off x="838200" y="1800807"/>
          <a:ext cx="10515600" cy="4376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3927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43C8E-4810-47F4-98E1-A5E20C8D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2020 General Election Ballot Rejection Percentages by Age of Voter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xmlns="" id="{B780486E-62E7-4DDB-85B0-E291C1A17D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92057"/>
              </p:ext>
            </p:extLst>
          </p:nvPr>
        </p:nvGraphicFramePr>
        <p:xfrm>
          <a:off x="1184987" y="1894115"/>
          <a:ext cx="10168813" cy="427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002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6540</TotalTime>
  <Words>224</Words>
  <Application>Microsoft Office PowerPoint</Application>
  <PresentationFormat>Widescreen</PresentationFormat>
  <Paragraphs>54</Paragraphs>
  <Slides>28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Office Theme</vt:lpstr>
      <vt:lpstr>Colorado Department of State Judd Choate, State Election Director</vt:lpstr>
      <vt:lpstr>2020 General Election  Colorado Turnout By Party </vt:lpstr>
      <vt:lpstr>2020 General Election  Colorado Turnout By Sex</vt:lpstr>
      <vt:lpstr>2020 General Election  Colorado In-Person/Mail Turnout</vt:lpstr>
      <vt:lpstr>2020 General Election  Active Voter Turnout by Age Categories</vt:lpstr>
      <vt:lpstr>2020 General Election Active Voter Turnout  in Colorado’s 11 Most Populous Counties</vt:lpstr>
      <vt:lpstr>Change in Active Registration Party Vote Percentage 2014-2020</vt:lpstr>
      <vt:lpstr>2020 General Election Wins  by Party</vt:lpstr>
      <vt:lpstr>2020 General Election Ballot Rejection Percentages by Age of Voter</vt:lpstr>
      <vt:lpstr>2018 General Election Ballot Rejection Percentage by Age of Voter</vt:lpstr>
      <vt:lpstr>Comparing Colorado  to the Nation</vt:lpstr>
      <vt:lpstr>National VEP Turnout 1900-2020</vt:lpstr>
      <vt:lpstr>Colorado v. National Turnout  2000-2020 </vt:lpstr>
      <vt:lpstr>Top States VEP Turnout 2000-2020 </vt:lpstr>
      <vt:lpstr>2020 General Election  Voting Eligible Population Turnout by State</vt:lpstr>
      <vt:lpstr>State Policies for Top 10 VEP States</vt:lpstr>
      <vt:lpstr>State Policies for Bottom 10 VEP States</vt:lpstr>
      <vt:lpstr>State Policies for Top 10 Increased  Turnout States</vt:lpstr>
      <vt:lpstr>PowerPoint Presentation</vt:lpstr>
      <vt:lpstr>The Expansion of  Early Voting and Vote at Home</vt:lpstr>
      <vt:lpstr>Percentage Voting Prior to Election Day</vt:lpstr>
      <vt:lpstr>Early Voting Percentage 2000-2020</vt:lpstr>
      <vt:lpstr>Why Voters Chose to Vote Early in 2020 </vt:lpstr>
      <vt:lpstr>Early Voting Effect on 2020 VEP Turnout </vt:lpstr>
      <vt:lpstr>The Expansion of  Vote By Mail</vt:lpstr>
      <vt:lpstr>PowerPoint Presentation</vt:lpstr>
      <vt:lpstr>2020 General Election Percentage Mail Ballot Relationship to VEP Turnout</vt:lpstr>
      <vt:lpstr>Colorado Department of State Judd Choate, State Election Director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Colorado Department of State Judd Choate, State Election Director</dc:title>
  <dc:creator>Judd Choate</dc:creator>
  <cp:lastModifiedBy>ICE</cp:lastModifiedBy>
  <cp:revision>83</cp:revision>
  <dcterms:created xsi:type="dcterms:W3CDTF">2021-03-06T19:59:29Z</dcterms:created>
  <dcterms:modified xsi:type="dcterms:W3CDTF">2021-06-30T16:40:31Z</dcterms:modified>
</cp:coreProperties>
</file>